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5" r:id="rId9"/>
    <p:sldId id="264" r:id="rId10"/>
    <p:sldId id="263" r:id="rId11"/>
    <p:sldId id="275" r:id="rId12"/>
    <p:sldId id="270" r:id="rId13"/>
    <p:sldId id="272" r:id="rId14"/>
    <p:sldId id="268" r:id="rId15"/>
    <p:sldId id="269" r:id="rId16"/>
    <p:sldId id="271" r:id="rId17"/>
    <p:sldId id="273" r:id="rId18"/>
    <p:sldId id="266" r:id="rId19"/>
    <p:sldId id="267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24938-4374-45E8-9730-11D265A4680C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03AE59B-FFD2-4F93-BFE9-2F9EB48ACD0B}">
      <dgm:prSet phldrT="[Текст]" custT="1"/>
      <dgm:spPr/>
      <dgm:t>
        <a:bodyPr/>
        <a:lstStyle/>
        <a:p>
          <a:r>
            <a:rPr lang="ru-RU" sz="1400" dirty="0" smtClean="0"/>
            <a:t>Письменного заявления родителя (законного представителя)</a:t>
          </a:r>
          <a:endParaRPr lang="ru-RU" sz="1400" b="1" u="sng" dirty="0"/>
        </a:p>
      </dgm:t>
    </dgm:pt>
    <dgm:pt modelId="{330B4963-4900-4555-83FC-7AE093E9AD78}" type="parTrans" cxnId="{F18B9355-8685-4516-87DD-9DE69F3ECC03}">
      <dgm:prSet/>
      <dgm:spPr/>
      <dgm:t>
        <a:bodyPr/>
        <a:lstStyle/>
        <a:p>
          <a:endParaRPr lang="ru-RU"/>
        </a:p>
      </dgm:t>
    </dgm:pt>
    <dgm:pt modelId="{FE4553FD-8D84-4529-B10E-BDB064AC0A36}" type="sibTrans" cxnId="{F18B9355-8685-4516-87DD-9DE69F3ECC03}">
      <dgm:prSet/>
      <dgm:spPr/>
      <dgm:t>
        <a:bodyPr/>
        <a:lstStyle/>
        <a:p>
          <a:endParaRPr lang="ru-RU"/>
        </a:p>
      </dgm:t>
    </dgm:pt>
    <dgm:pt modelId="{6F3DBFD5-AC10-467E-B13F-CE480B6451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C26BFF8-F679-4A44-B7AC-25838AA0077A}" type="parTrans" cxnId="{74B4A96D-72BA-4122-8BEF-CF2BC70FA226}">
      <dgm:prSet/>
      <dgm:spPr/>
      <dgm:t>
        <a:bodyPr/>
        <a:lstStyle/>
        <a:p>
          <a:endParaRPr lang="ru-RU"/>
        </a:p>
      </dgm:t>
    </dgm:pt>
    <dgm:pt modelId="{B62919F8-C4DD-456F-830A-D6203D19E914}" type="sibTrans" cxnId="{74B4A96D-72BA-4122-8BEF-CF2BC70FA226}">
      <dgm:prSet/>
      <dgm:spPr/>
      <dgm:t>
        <a:bodyPr/>
        <a:lstStyle/>
        <a:p>
          <a:endParaRPr lang="ru-RU"/>
        </a:p>
      </dgm:t>
    </dgm:pt>
    <dgm:pt modelId="{E0431E9F-D6E1-4D0E-BBAF-B9382EA759F7}">
      <dgm:prSet phldrT="[Текст]" custT="1"/>
      <dgm:spPr/>
      <dgm:t>
        <a:bodyPr/>
        <a:lstStyle/>
        <a:p>
          <a:r>
            <a:rPr lang="ru-RU" sz="14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dirty="0"/>
        </a:p>
      </dgm:t>
    </dgm:pt>
    <dgm:pt modelId="{2A4A11C8-D374-4765-816D-53D3447BE006}" type="parTrans" cxnId="{2CB6B179-44DC-4770-BA40-C0EC49DCB3DE}">
      <dgm:prSet/>
      <dgm:spPr/>
      <dgm:t>
        <a:bodyPr/>
        <a:lstStyle/>
        <a:p>
          <a:endParaRPr lang="ru-RU"/>
        </a:p>
      </dgm:t>
    </dgm:pt>
    <dgm:pt modelId="{5AA28D32-CB55-4C18-AEDC-DA315BD0573E}" type="sibTrans" cxnId="{2CB6B179-44DC-4770-BA40-C0EC49DCB3DE}">
      <dgm:prSet/>
      <dgm:spPr/>
      <dgm:t>
        <a:bodyPr/>
        <a:lstStyle/>
        <a:p>
          <a:endParaRPr lang="ru-RU"/>
        </a:p>
      </dgm:t>
    </dgm:pt>
    <dgm:pt modelId="{56C0DEB1-CFD5-43FD-A55F-13A3E459EEE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3C19CB4-76AE-4CAE-AD80-8AF6355046E5}" type="parTrans" cxnId="{C13C7DA2-13B4-43E7-9001-F89C10CCF02C}">
      <dgm:prSet/>
      <dgm:spPr/>
      <dgm:t>
        <a:bodyPr/>
        <a:lstStyle/>
        <a:p>
          <a:endParaRPr lang="ru-RU"/>
        </a:p>
      </dgm:t>
    </dgm:pt>
    <dgm:pt modelId="{CBA2088C-9817-4B0F-87C5-543D3562BE1A}" type="sibTrans" cxnId="{C13C7DA2-13B4-43E7-9001-F89C10CCF02C}">
      <dgm:prSet/>
      <dgm:spPr/>
      <dgm:t>
        <a:bodyPr/>
        <a:lstStyle/>
        <a:p>
          <a:endParaRPr lang="ru-RU"/>
        </a:p>
      </dgm:t>
    </dgm:pt>
    <dgm:pt modelId="{55F76C3D-9957-4F20-AE34-1BE04273F5DB}">
      <dgm:prSet phldrT="[Текст]" custT="1"/>
      <dgm:spPr/>
      <dgm:t>
        <a:bodyPr/>
        <a:lstStyle/>
        <a:p>
          <a:r>
            <a:rPr lang="ru-RU" sz="14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dirty="0"/>
        </a:p>
      </dgm:t>
    </dgm:pt>
    <dgm:pt modelId="{6C53ECC5-201C-4574-8556-60A3B5BDE262}" type="parTrans" cxnId="{F2DD24E4-C4A4-4681-9520-077053290FA3}">
      <dgm:prSet/>
      <dgm:spPr/>
      <dgm:t>
        <a:bodyPr/>
        <a:lstStyle/>
        <a:p>
          <a:endParaRPr lang="ru-RU"/>
        </a:p>
      </dgm:t>
    </dgm:pt>
    <dgm:pt modelId="{47CB79C3-9D41-4D88-BD64-CEC9E173092E}" type="sibTrans" cxnId="{F2DD24E4-C4A4-4681-9520-077053290FA3}">
      <dgm:prSet/>
      <dgm:spPr/>
      <dgm:t>
        <a:bodyPr/>
        <a:lstStyle/>
        <a:p>
          <a:endParaRPr lang="ru-RU"/>
        </a:p>
      </dgm:t>
    </dgm:pt>
    <dgm:pt modelId="{CD4A680E-FBCC-4DEC-AC71-E8FAE7280C4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32134AA-CC35-451E-B9BE-241D8507E056}" type="sibTrans" cxnId="{5D72D59A-147E-48B5-9217-0A5D12524A3F}">
      <dgm:prSet/>
      <dgm:spPr/>
      <dgm:t>
        <a:bodyPr/>
        <a:lstStyle/>
        <a:p>
          <a:endParaRPr lang="ru-RU"/>
        </a:p>
      </dgm:t>
    </dgm:pt>
    <dgm:pt modelId="{7D700E72-6C5F-4362-B3D0-A602778BE91E}" type="parTrans" cxnId="{5D72D59A-147E-48B5-9217-0A5D12524A3F}">
      <dgm:prSet/>
      <dgm:spPr/>
      <dgm:t>
        <a:bodyPr/>
        <a:lstStyle/>
        <a:p>
          <a:endParaRPr lang="ru-RU"/>
        </a:p>
      </dgm:t>
    </dgm:pt>
    <dgm:pt modelId="{26FE25E9-130E-4637-B286-1F393752CFBE}">
      <dgm:prSet phldrT="[Текст]" custT="1"/>
      <dgm:spPr/>
      <dgm:t>
        <a:bodyPr/>
        <a:lstStyle/>
        <a:p>
          <a:r>
            <a:rPr lang="ru-RU" sz="1400" dirty="0" smtClean="0"/>
            <a:t>Предоставления справки врачебной комиссии из учреждения здравоохранения </a:t>
          </a:r>
          <a:endParaRPr lang="ru-RU" sz="1400" b="1" u="sng" dirty="0"/>
        </a:p>
      </dgm:t>
    </dgm:pt>
    <dgm:pt modelId="{0628A4F9-A556-4B02-A238-89E9DCF4C712}" type="parTrans" cxnId="{3582030A-A512-42B5-8B9C-BFF80F4C129E}">
      <dgm:prSet/>
      <dgm:spPr/>
      <dgm:t>
        <a:bodyPr/>
        <a:lstStyle/>
        <a:p>
          <a:endParaRPr lang="ru-RU"/>
        </a:p>
      </dgm:t>
    </dgm:pt>
    <dgm:pt modelId="{BFD4B861-A56B-4208-AB5D-EA78A8F1D59C}" type="sibTrans" cxnId="{3582030A-A512-42B5-8B9C-BFF80F4C129E}">
      <dgm:prSet/>
      <dgm:spPr/>
      <dgm:t>
        <a:bodyPr/>
        <a:lstStyle/>
        <a:p>
          <a:endParaRPr lang="ru-RU"/>
        </a:p>
      </dgm:t>
    </dgm:pt>
    <dgm:pt modelId="{33F6DA46-5871-47CF-93CA-4AAC9A9D46F3}" type="pres">
      <dgm:prSet presAssocID="{0E624938-4374-45E8-9730-11D265A468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BFD52-2633-49E8-B578-1F3B8741EA1B}" type="pres">
      <dgm:prSet presAssocID="{CD4A680E-FBCC-4DEC-AC71-E8FAE7280C47}" presName="composite" presStyleCnt="0"/>
      <dgm:spPr/>
    </dgm:pt>
    <dgm:pt modelId="{B700C53D-978E-4318-B29C-2CA4776966A3}" type="pres">
      <dgm:prSet presAssocID="{CD4A680E-FBCC-4DEC-AC71-E8FAE7280C4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FD46-3916-4FF2-BEC0-7924176C53A1}" type="pres">
      <dgm:prSet presAssocID="{CD4A680E-FBCC-4DEC-AC71-E8FAE7280C4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2ADB9-F3D5-49F9-A74B-32029CCFC09F}" type="pres">
      <dgm:prSet presAssocID="{632134AA-CC35-451E-B9BE-241D8507E056}" presName="sp" presStyleCnt="0"/>
      <dgm:spPr/>
    </dgm:pt>
    <dgm:pt modelId="{3709EF32-2E1B-4166-B6D5-97D74FA62C29}" type="pres">
      <dgm:prSet presAssocID="{6F3DBFD5-AC10-467E-B13F-CE480B6451F8}" presName="composite" presStyleCnt="0"/>
      <dgm:spPr/>
    </dgm:pt>
    <dgm:pt modelId="{5CFA36DB-0004-48C3-9335-BCE5640A459C}" type="pres">
      <dgm:prSet presAssocID="{6F3DBFD5-AC10-467E-B13F-CE480B6451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F9901-7248-4A8A-9887-4AA5C09E287A}" type="pres">
      <dgm:prSet presAssocID="{6F3DBFD5-AC10-467E-B13F-CE480B6451F8}" presName="descendantText" presStyleLbl="alignAcc1" presStyleIdx="1" presStyleCnt="3" custScaleY="125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6EAAB-0E75-4035-967A-DEE5F113D444}" type="pres">
      <dgm:prSet presAssocID="{B62919F8-C4DD-456F-830A-D6203D19E914}" presName="sp" presStyleCnt="0"/>
      <dgm:spPr/>
    </dgm:pt>
    <dgm:pt modelId="{7F44864C-53C0-4DEC-9FD9-8AEEA23E75EA}" type="pres">
      <dgm:prSet presAssocID="{56C0DEB1-CFD5-43FD-A55F-13A3E459EEEA}" presName="composite" presStyleCnt="0"/>
      <dgm:spPr/>
    </dgm:pt>
    <dgm:pt modelId="{B1592E79-57AB-4060-BB11-0BC19965B3F7}" type="pres">
      <dgm:prSet presAssocID="{56C0DEB1-CFD5-43FD-A55F-13A3E459EE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9C944-F9B6-4022-9AFE-01C40503A8DC}" type="pres">
      <dgm:prSet presAssocID="{56C0DEB1-CFD5-43FD-A55F-13A3E459EEEA}" presName="descendantText" presStyleLbl="alignAcc1" presStyleIdx="2" presStyleCnt="3" custScaleY="10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97A41C-1C27-41CF-943A-FBC27D548403}" type="presOf" srcId="{003AE59B-FFD2-4F93-BFE9-2F9EB48ACD0B}" destId="{62F9FD46-3916-4FF2-BEC0-7924176C53A1}" srcOrd="0" destOrd="0" presId="urn:microsoft.com/office/officeart/2005/8/layout/chevron2"/>
    <dgm:cxn modelId="{8164DBD3-E764-49DE-9737-DBFB21EB4BF6}" type="presOf" srcId="{56C0DEB1-CFD5-43FD-A55F-13A3E459EEEA}" destId="{B1592E79-57AB-4060-BB11-0BC19965B3F7}" srcOrd="0" destOrd="0" presId="urn:microsoft.com/office/officeart/2005/8/layout/chevron2"/>
    <dgm:cxn modelId="{0470B475-7D36-4C71-876D-A46DC3D0DE7F}" type="presOf" srcId="{26FE25E9-130E-4637-B286-1F393752CFBE}" destId="{62F9FD46-3916-4FF2-BEC0-7924176C53A1}" srcOrd="0" destOrd="1" presId="urn:microsoft.com/office/officeart/2005/8/layout/chevron2"/>
    <dgm:cxn modelId="{F2DD24E4-C4A4-4681-9520-077053290FA3}" srcId="{56C0DEB1-CFD5-43FD-A55F-13A3E459EEEA}" destId="{55F76C3D-9957-4F20-AE34-1BE04273F5DB}" srcOrd="0" destOrd="0" parTransId="{6C53ECC5-201C-4574-8556-60A3B5BDE262}" sibTransId="{47CB79C3-9D41-4D88-BD64-CEC9E173092E}"/>
    <dgm:cxn modelId="{A300426F-9FC8-41BE-AD58-B06A84B222F0}" type="presOf" srcId="{CD4A680E-FBCC-4DEC-AC71-E8FAE7280C47}" destId="{B700C53D-978E-4318-B29C-2CA4776966A3}" srcOrd="0" destOrd="0" presId="urn:microsoft.com/office/officeart/2005/8/layout/chevron2"/>
    <dgm:cxn modelId="{8F8A7A72-A110-4911-BA95-87D5B108213A}" type="presOf" srcId="{0E624938-4374-45E8-9730-11D265A4680C}" destId="{33F6DA46-5871-47CF-93CA-4AAC9A9D46F3}" srcOrd="0" destOrd="0" presId="urn:microsoft.com/office/officeart/2005/8/layout/chevron2"/>
    <dgm:cxn modelId="{F18B9355-8685-4516-87DD-9DE69F3ECC03}" srcId="{CD4A680E-FBCC-4DEC-AC71-E8FAE7280C47}" destId="{003AE59B-FFD2-4F93-BFE9-2F9EB48ACD0B}" srcOrd="0" destOrd="0" parTransId="{330B4963-4900-4555-83FC-7AE093E9AD78}" sibTransId="{FE4553FD-8D84-4529-B10E-BDB064AC0A36}"/>
    <dgm:cxn modelId="{3582030A-A512-42B5-8B9C-BFF80F4C129E}" srcId="{CD4A680E-FBCC-4DEC-AC71-E8FAE7280C47}" destId="{26FE25E9-130E-4637-B286-1F393752CFBE}" srcOrd="1" destOrd="0" parTransId="{0628A4F9-A556-4B02-A238-89E9DCF4C712}" sibTransId="{BFD4B861-A56B-4208-AB5D-EA78A8F1D59C}"/>
    <dgm:cxn modelId="{2CB6B179-44DC-4770-BA40-C0EC49DCB3DE}" srcId="{6F3DBFD5-AC10-467E-B13F-CE480B6451F8}" destId="{E0431E9F-D6E1-4D0E-BBAF-B9382EA759F7}" srcOrd="0" destOrd="0" parTransId="{2A4A11C8-D374-4765-816D-53D3447BE006}" sibTransId="{5AA28D32-CB55-4C18-AEDC-DA315BD0573E}"/>
    <dgm:cxn modelId="{67710BC3-CC00-4DD5-8C79-4EDA445CCE4A}" type="presOf" srcId="{E0431E9F-D6E1-4D0E-BBAF-B9382EA759F7}" destId="{596F9901-7248-4A8A-9887-4AA5C09E287A}" srcOrd="0" destOrd="0" presId="urn:microsoft.com/office/officeart/2005/8/layout/chevron2"/>
    <dgm:cxn modelId="{35BA5327-5A83-4483-8ABB-44D0F6BD4296}" type="presOf" srcId="{6F3DBFD5-AC10-467E-B13F-CE480B6451F8}" destId="{5CFA36DB-0004-48C3-9335-BCE5640A459C}" srcOrd="0" destOrd="0" presId="urn:microsoft.com/office/officeart/2005/8/layout/chevron2"/>
    <dgm:cxn modelId="{C13C7DA2-13B4-43E7-9001-F89C10CCF02C}" srcId="{0E624938-4374-45E8-9730-11D265A4680C}" destId="{56C0DEB1-CFD5-43FD-A55F-13A3E459EEEA}" srcOrd="2" destOrd="0" parTransId="{53C19CB4-76AE-4CAE-AD80-8AF6355046E5}" sibTransId="{CBA2088C-9817-4B0F-87C5-543D3562BE1A}"/>
    <dgm:cxn modelId="{74B4A96D-72BA-4122-8BEF-CF2BC70FA226}" srcId="{0E624938-4374-45E8-9730-11D265A4680C}" destId="{6F3DBFD5-AC10-467E-B13F-CE480B6451F8}" srcOrd="1" destOrd="0" parTransId="{CC26BFF8-F679-4A44-B7AC-25838AA0077A}" sibTransId="{B62919F8-C4DD-456F-830A-D6203D19E914}"/>
    <dgm:cxn modelId="{4BB6249B-7116-4D66-B66B-09B9EE9969A8}" type="presOf" srcId="{55F76C3D-9957-4F20-AE34-1BE04273F5DB}" destId="{7549C944-F9B6-4022-9AFE-01C40503A8DC}" srcOrd="0" destOrd="0" presId="urn:microsoft.com/office/officeart/2005/8/layout/chevron2"/>
    <dgm:cxn modelId="{5D72D59A-147E-48B5-9217-0A5D12524A3F}" srcId="{0E624938-4374-45E8-9730-11D265A4680C}" destId="{CD4A680E-FBCC-4DEC-AC71-E8FAE7280C47}" srcOrd="0" destOrd="0" parTransId="{7D700E72-6C5F-4362-B3D0-A602778BE91E}" sibTransId="{632134AA-CC35-451E-B9BE-241D8507E056}"/>
    <dgm:cxn modelId="{BFBB83B7-1486-40C1-8FC7-A433BE9D16FD}" type="presParOf" srcId="{33F6DA46-5871-47CF-93CA-4AAC9A9D46F3}" destId="{D90BFD52-2633-49E8-B578-1F3B8741EA1B}" srcOrd="0" destOrd="0" presId="urn:microsoft.com/office/officeart/2005/8/layout/chevron2"/>
    <dgm:cxn modelId="{A367A411-2734-4FD8-BE1C-92EA180BAA1E}" type="presParOf" srcId="{D90BFD52-2633-49E8-B578-1F3B8741EA1B}" destId="{B700C53D-978E-4318-B29C-2CA4776966A3}" srcOrd="0" destOrd="0" presId="urn:microsoft.com/office/officeart/2005/8/layout/chevron2"/>
    <dgm:cxn modelId="{A72A67AE-A7D2-4591-8F03-05228519C32B}" type="presParOf" srcId="{D90BFD52-2633-49E8-B578-1F3B8741EA1B}" destId="{62F9FD46-3916-4FF2-BEC0-7924176C53A1}" srcOrd="1" destOrd="0" presId="urn:microsoft.com/office/officeart/2005/8/layout/chevron2"/>
    <dgm:cxn modelId="{A74CA18B-EC01-47A8-BF29-A373D19C0908}" type="presParOf" srcId="{33F6DA46-5871-47CF-93CA-4AAC9A9D46F3}" destId="{41D2ADB9-F3D5-49F9-A74B-32029CCFC09F}" srcOrd="1" destOrd="0" presId="urn:microsoft.com/office/officeart/2005/8/layout/chevron2"/>
    <dgm:cxn modelId="{77B8DFAC-8CD6-47EE-A004-D7579D356AC6}" type="presParOf" srcId="{33F6DA46-5871-47CF-93CA-4AAC9A9D46F3}" destId="{3709EF32-2E1B-4166-B6D5-97D74FA62C29}" srcOrd="2" destOrd="0" presId="urn:microsoft.com/office/officeart/2005/8/layout/chevron2"/>
    <dgm:cxn modelId="{DE806A52-05CE-49DF-9E1B-DD2B1ED47346}" type="presParOf" srcId="{3709EF32-2E1B-4166-B6D5-97D74FA62C29}" destId="{5CFA36DB-0004-48C3-9335-BCE5640A459C}" srcOrd="0" destOrd="0" presId="urn:microsoft.com/office/officeart/2005/8/layout/chevron2"/>
    <dgm:cxn modelId="{EA093DE9-1FE8-4C89-B87F-2BD26ED04EC4}" type="presParOf" srcId="{3709EF32-2E1B-4166-B6D5-97D74FA62C29}" destId="{596F9901-7248-4A8A-9887-4AA5C09E287A}" srcOrd="1" destOrd="0" presId="urn:microsoft.com/office/officeart/2005/8/layout/chevron2"/>
    <dgm:cxn modelId="{08B18F00-8D28-40DA-9C6E-0D1AEAAF83D4}" type="presParOf" srcId="{33F6DA46-5871-47CF-93CA-4AAC9A9D46F3}" destId="{7BB6EAAB-0E75-4035-967A-DEE5F113D444}" srcOrd="3" destOrd="0" presId="urn:microsoft.com/office/officeart/2005/8/layout/chevron2"/>
    <dgm:cxn modelId="{17A68797-2E81-4F26-9244-E4961918901A}" type="presParOf" srcId="{33F6DA46-5871-47CF-93CA-4AAC9A9D46F3}" destId="{7F44864C-53C0-4DEC-9FD9-8AEEA23E75EA}" srcOrd="4" destOrd="0" presId="urn:microsoft.com/office/officeart/2005/8/layout/chevron2"/>
    <dgm:cxn modelId="{3B90735E-A923-412D-8CA1-8BFC495D0C50}" type="presParOf" srcId="{7F44864C-53C0-4DEC-9FD9-8AEEA23E75EA}" destId="{B1592E79-57AB-4060-BB11-0BC19965B3F7}" srcOrd="0" destOrd="0" presId="urn:microsoft.com/office/officeart/2005/8/layout/chevron2"/>
    <dgm:cxn modelId="{50128468-3110-4160-A61D-62996DFAA798}" type="presParOf" srcId="{7F44864C-53C0-4DEC-9FD9-8AEEA23E75EA}" destId="{7549C944-F9B6-4022-9AFE-01C40503A8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0C53D-978E-4318-B29C-2CA4776966A3}">
      <dsp:nvSpPr>
        <dsp:cNvPr id="0" name=""/>
        <dsp:cNvSpPr/>
      </dsp:nvSpPr>
      <dsp:spPr>
        <a:xfrm rot="5400000">
          <a:off x="-197334" y="201551"/>
          <a:ext cx="1315564" cy="9208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464665"/>
        <a:ext cx="920895" cy="394669"/>
      </dsp:txXfrm>
    </dsp:sp>
    <dsp:sp modelId="{62F9FD46-3916-4FF2-BEC0-7924176C53A1}">
      <dsp:nvSpPr>
        <dsp:cNvPr id="0" name=""/>
        <dsp:cNvSpPr/>
      </dsp:nvSpPr>
      <dsp:spPr>
        <a:xfrm rot="5400000">
          <a:off x="4104855" y="-3179742"/>
          <a:ext cx="855116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Письменного заявления родителя (законного представителя)</a:t>
          </a:r>
          <a:endParaRPr lang="ru-RU" sz="1400" b="1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Предоставления справки врачебной комиссии из учреждения здравоохранения </a:t>
          </a:r>
          <a:endParaRPr lang="ru-RU" sz="1400" b="1" u="sng" kern="1200" dirty="0"/>
        </a:p>
      </dsp:txBody>
      <dsp:txXfrm rot="-5400000">
        <a:off x="920896" y="45960"/>
        <a:ext cx="7181293" cy="771630"/>
      </dsp:txXfrm>
    </dsp:sp>
    <dsp:sp modelId="{5CFA36DB-0004-48C3-9335-BCE5640A459C}">
      <dsp:nvSpPr>
        <dsp:cNvPr id="0" name=""/>
        <dsp:cNvSpPr/>
      </dsp:nvSpPr>
      <dsp:spPr>
        <a:xfrm rot="5400000">
          <a:off x="-197334" y="1437486"/>
          <a:ext cx="1315564" cy="9208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1700600"/>
        <a:ext cx="920895" cy="394669"/>
      </dsp:txXfrm>
    </dsp:sp>
    <dsp:sp modelId="{596F9901-7248-4A8A-9887-4AA5C09E287A}">
      <dsp:nvSpPr>
        <dsp:cNvPr id="0" name=""/>
        <dsp:cNvSpPr/>
      </dsp:nvSpPr>
      <dsp:spPr>
        <a:xfrm rot="5400000">
          <a:off x="3994775" y="-1943808"/>
          <a:ext cx="1075275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kern="1200" dirty="0"/>
        </a:p>
      </dsp:txBody>
      <dsp:txXfrm rot="-5400000">
        <a:off x="920895" y="1182563"/>
        <a:ext cx="7170545" cy="970293"/>
      </dsp:txXfrm>
    </dsp:sp>
    <dsp:sp modelId="{B1592E79-57AB-4060-BB11-0BC19965B3F7}">
      <dsp:nvSpPr>
        <dsp:cNvPr id="0" name=""/>
        <dsp:cNvSpPr/>
      </dsp:nvSpPr>
      <dsp:spPr>
        <a:xfrm rot="5400000">
          <a:off x="-197334" y="2592305"/>
          <a:ext cx="1315564" cy="9208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2855419"/>
        <a:ext cx="920895" cy="394669"/>
      </dsp:txXfrm>
    </dsp:sp>
    <dsp:sp modelId="{7549C944-F9B6-4022-9AFE-01C40503A8DC}">
      <dsp:nvSpPr>
        <dsp:cNvPr id="0" name=""/>
        <dsp:cNvSpPr/>
      </dsp:nvSpPr>
      <dsp:spPr>
        <a:xfrm rot="5400000">
          <a:off x="4075892" y="-788989"/>
          <a:ext cx="913042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kern="1200" dirty="0"/>
        </a:p>
      </dsp:txBody>
      <dsp:txXfrm rot="-5400000">
        <a:off x="920896" y="2410578"/>
        <a:ext cx="7178465" cy="823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D528-8592-43AD-A26F-CFA6C24A5F94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078-44C5-4771-9A67-C99FBE91F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vedu.ru/viewpage.php?page_id=566" TargetMode="Externa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tpmpk37@ivedu.ru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ЕДСОВЕТ (12.09.2018 г.)\Картинки\Children-Festival-Powerpoint-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1571612"/>
            <a:ext cx="714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Реализация права детей с ограниченными возможностями здоровья и детей, нуждающихся в  паллиативной медицинской помощи, на получение образования</a:t>
            </a:r>
            <a:endParaRPr lang="ru-RU" sz="4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62865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трелка вниз 2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643182"/>
            <a:ext cx="18573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2857A5"/>
                </a:solidFill>
                <a:latin typeface="Cambria" pitchFamily="18" charset="0"/>
              </a:rPr>
              <a:t>Образовательный маршрут обучающегося с </a:t>
            </a: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ОВЗ и ребенка, нуждающегося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01757" y="2300369"/>
            <a:ext cx="650011" cy="26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0"/>
          <p:cNvSpPr>
            <a:spLocks noChangeArrowheads="1"/>
          </p:cNvSpPr>
          <p:nvPr/>
        </p:nvSpPr>
        <p:spPr bwMode="auto">
          <a:xfrm>
            <a:off x="928662" y="5500702"/>
            <a:ext cx="2889250" cy="776287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Подтверждение, уточнение, изменение маршрута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6022" r="25697"/>
          <a:stretch>
            <a:fillRect/>
          </a:stretch>
        </p:blipFill>
        <p:spPr bwMode="auto">
          <a:xfrm>
            <a:off x="1519223" y="584181"/>
            <a:ext cx="1017588" cy="13446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" name="Скругленный прямоугольник 34"/>
          <p:cNvSpPr>
            <a:spLocks noChangeArrowheads="1"/>
          </p:cNvSpPr>
          <p:nvPr/>
        </p:nvSpPr>
        <p:spPr bwMode="auto">
          <a:xfrm>
            <a:off x="704829" y="2000240"/>
            <a:ext cx="3244850" cy="6794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Заключение </a:t>
            </a:r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психолого-медико-педагогической комиссии 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36"/>
          <p:cNvSpPr>
            <a:spLocks noChangeArrowheads="1"/>
          </p:cNvSpPr>
          <p:nvPr/>
        </p:nvSpPr>
        <p:spPr bwMode="auto">
          <a:xfrm>
            <a:off x="846111" y="3643314"/>
            <a:ext cx="2889250" cy="42862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Руководитель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образовательной организации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37"/>
          <p:cNvSpPr>
            <a:spLocks noChangeArrowheads="1"/>
          </p:cNvSpPr>
          <p:nvPr/>
        </p:nvSpPr>
        <p:spPr bwMode="auto">
          <a:xfrm>
            <a:off x="857224" y="4143380"/>
            <a:ext cx="2889250" cy="285750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Первичная диагностика</a:t>
            </a:r>
          </a:p>
        </p:txBody>
      </p:sp>
      <p:sp>
        <p:nvSpPr>
          <p:cNvPr id="9" name="Скругленный прямоугольник 38"/>
          <p:cNvSpPr>
            <a:spLocks noChangeArrowheads="1"/>
          </p:cNvSpPr>
          <p:nvPr/>
        </p:nvSpPr>
        <p:spPr bwMode="auto">
          <a:xfrm>
            <a:off x="857224" y="4500570"/>
            <a:ext cx="2889250" cy="571504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Разработка, реализация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адаптированной основной образовательной программы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39"/>
          <p:cNvSpPr>
            <a:spLocks noChangeArrowheads="1"/>
          </p:cNvSpPr>
          <p:nvPr/>
        </p:nvSpPr>
        <p:spPr bwMode="auto">
          <a:xfrm>
            <a:off x="857224" y="5143512"/>
            <a:ext cx="2889250" cy="29368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200" b="1" dirty="0">
                <a:solidFill>
                  <a:srgbClr val="FFFFFF"/>
                </a:solidFill>
                <a:latin typeface="Cambria" pitchFamily="18" charset="0"/>
              </a:rPr>
              <a:t>Повторная диагностика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14356"/>
            <a:ext cx="801687" cy="11334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Скругленный прямоугольник 48"/>
          <p:cNvSpPr>
            <a:spLocks noChangeArrowheads="1"/>
          </p:cNvSpPr>
          <p:nvPr/>
        </p:nvSpPr>
        <p:spPr bwMode="auto">
          <a:xfrm>
            <a:off x="642910" y="6357958"/>
            <a:ext cx="3438525" cy="5000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Психолого-медико-педагогическая комиссия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30"/>
          <p:cNvSpPr>
            <a:spLocks noChangeArrowheads="1"/>
          </p:cNvSpPr>
          <p:nvPr/>
        </p:nvSpPr>
        <p:spPr bwMode="auto">
          <a:xfrm>
            <a:off x="857224" y="2786058"/>
            <a:ext cx="2889250" cy="7762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Управление образования Администрации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города Иванова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786182" y="2857496"/>
            <a:ext cx="857256" cy="57150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3438" y="2749183"/>
            <a:ext cx="45005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Прием специалиста по коррекционной сети: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(г. Иваново, пл. Революции, д.6, каб. 103)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Телефон для предварительной записи: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+7(4932) 59-45-43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График приема:</a:t>
            </a:r>
            <a:r>
              <a:rPr lang="ru-RU" sz="1600" dirty="0" smtClean="0"/>
              <a:t> вторник с 09:00 до 12:00</a:t>
            </a:r>
          </a:p>
          <a:p>
            <a:r>
              <a:rPr lang="ru-RU" sz="1600" dirty="0" smtClean="0"/>
              <a:t>                                четверг с 13:00 до 16:00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Необходимые документы:</a:t>
            </a:r>
          </a:p>
          <a:p>
            <a:pPr>
              <a:buFontTx/>
              <a:buChar char="-"/>
            </a:pPr>
            <a:r>
              <a:rPr lang="ru-RU" sz="1600" dirty="0" smtClean="0"/>
              <a:t>Паспорт родителя (законного представителя)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Свидетельство о рождении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Свидетельство о регистрации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Заключение психолого-медико-педагогической комиссии</a:t>
            </a:r>
          </a:p>
          <a:p>
            <a:r>
              <a:rPr lang="ru-RU" sz="1600" dirty="0" smtClean="0"/>
              <a:t>- Документ, подтверждающий льготу  в соответствии с действующим законодательством (при наличии)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736"/>
            <a:ext cx="1631950" cy="1277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помощи,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200" b="1" u="sng" baseline="0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на дому </a:t>
            </a:r>
            <a:r>
              <a:rPr lang="ru-RU" altLang="ru-RU" sz="24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sng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86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ПРАВО НА ОБУЧЕНИЕ НА ДОМУ</a:t>
            </a:r>
            <a:endParaRPr lang="ru-RU" sz="1400" dirty="0" smtClean="0"/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ч. 5, ч. 6 ст. 41 Федерального закона от 29.12.2012 № 273-ФЗ «Об образовании в Российской Федерации»</a:t>
            </a:r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приказ Департамента образования Ивановской области от 12.12.2013 № 1529-О «Об утверждении Порядка регламентации и оформления отношений государственной и муниципальной образовательной организации с обучающимися и (или) их родителями (законными представителями) в части организации обучения по основным образовательным программам на дому или в медицинских организациях».</a:t>
            </a:r>
            <a:endParaRPr lang="ru-RU" sz="14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3143248"/>
          <a:ext cx="8143932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357298"/>
            <a:ext cx="9144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400" b="1" cap="small" spc="150" dirty="0" smtClean="0">
                <a:solidFill>
                  <a:srgbClr val="C00000"/>
                </a:solidFill>
              </a:rPr>
              <a:t>города Иванова</a:t>
            </a:r>
            <a:endParaRPr lang="ru-RU" sz="800" b="1" cap="small" spc="15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117 групп компенсирующей направленности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(ДОУ №№ 1, 6, 8, 10, 11, 12, 18, 21, 22, 26, 29, 30, 33, 47, 55, 57, 58, 61 , 64, 67, 70, 75, 79, 88, 97, 99, 108, 127, 142, 143, 146, 162, 165, 167, 169, 172, 180, 181, 182, 184, 1 88, 193, 194, 197)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16 логопедических пунктов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   </a:t>
            </a:r>
            <a:r>
              <a:rPr lang="ru-RU" sz="1600" dirty="0" smtClean="0"/>
              <a:t>(ДОУ №№  1, 15, 17, 23, 25, 41, 44, 45, 50, 56, 136, 158, 179, 190, 191, 195)</a:t>
            </a: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фтизиатрических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(в ДОУ № 67, в ДОУ № 145)</a:t>
            </a:r>
          </a:p>
          <a:p>
            <a:pPr>
              <a:buFont typeface="Wingdings" pitchFamily="2" charset="2"/>
              <a:buChar char="Ø"/>
            </a:pPr>
            <a:endParaRPr lang="ru-RU" sz="5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6 инклюзивных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(ДОУ № 47, ДОУ № 58, ДОУ № 99, ДОУ № 127, ДОУ № 153, ДОУ № 171)</a:t>
            </a:r>
          </a:p>
          <a:p>
            <a:endParaRPr lang="ru-RU" sz="600" dirty="0" smtClean="0"/>
          </a:p>
          <a:p>
            <a:endParaRPr lang="ru-RU" b="1" dirty="0" smtClean="0"/>
          </a:p>
        </p:txBody>
      </p:sp>
      <p:pic>
        <p:nvPicPr>
          <p:cNvPr id="1026" name="Picture 2" descr="C:\Documents and Settings\samsung\Мои документы\Downloads\IMG-6d33fb4e9465b5465fc719ea073004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3071802" cy="23038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Documents and Settings\samsung\Мои документы\Downloads\IMG-b87351dc2bc54b894b62a5274d05b5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57454" cy="23574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8" name="Picture 4" descr="C:\Documents and Settings\samsung\Мои документы\Downloads\IMG-19e877b29a10a56e851a9c6ee403a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78" y="4143380"/>
            <a:ext cx="3048022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6488668"/>
            <a:ext cx="428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логопункт в МБДОУ «Детский сад № № 15»</a:t>
            </a:r>
            <a:endParaRPr lang="ru-RU" sz="1600" b="1" i="1" dirty="0"/>
          </a:p>
        </p:txBody>
      </p:sp>
      <p:pic>
        <p:nvPicPr>
          <p:cNvPr id="1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0"/>
            <a:ext cx="6669954" cy="13572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Центр для детей с крайней степенью слабовидения «Я увижу мир»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компенсирующего вида № 182»</a:t>
            </a:r>
          </a:p>
          <a:p>
            <a:pPr marL="360000" lvl="0"/>
            <a:endParaRPr lang="ru-RU" b="1" i="1" dirty="0" smtClean="0"/>
          </a:p>
          <a:p>
            <a:endParaRPr lang="ru-RU" b="1" dirty="0" smtClean="0"/>
          </a:p>
        </p:txBody>
      </p:sp>
      <p:pic>
        <p:nvPicPr>
          <p:cNvPr id="2050" name="Picture 2" descr="G:\НОЯБРЬ\СОВЕЩАНИЕ ДЛЯ РУКОВОДИТЕЛЕЙ КОРРЕКЦИОННОЙ СЕТИ\Фото\ДОУ № 18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3645000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51" name="Picture 3" descr="G:\НОЯБРЬ\СОВЕЩАНИЕ ДЛЯ РУКОВОДИТЕЛЕЙ КОРРЕКЦИОННОЙ СЕТИ\Фото\ДОУ № 18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320000" cy="235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Группа кратковременного пребывания для детей с нарушениями опорно-двигательного аппарата</a:t>
            </a:r>
          </a:p>
          <a:p>
            <a:pPr algn="ctr"/>
            <a:endParaRPr lang="ru-RU" sz="500" b="1" dirty="0" smtClean="0"/>
          </a:p>
          <a:p>
            <a:pPr lvl="0" algn="ctr"/>
            <a:r>
              <a:rPr lang="ru-RU" b="1" i="1" dirty="0" smtClean="0"/>
              <a:t>в МБДОУ «Детский сад компенсирующего вида № 188»</a:t>
            </a:r>
          </a:p>
          <a:p>
            <a:endParaRPr lang="ru-RU" b="1" dirty="0" smtClean="0"/>
          </a:p>
        </p:txBody>
      </p:sp>
      <p:pic>
        <p:nvPicPr>
          <p:cNvPr id="3074" name="Picture 2" descr="G:\НОЯБРЬ\СОВЕЩАНИЕ ДЛЯ РУКОВОДИТЕЛЕЙ КОРРЕКЦИОННОЙ СЕТИ\Фото\ДОУ № 188\SAM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431644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G:\НОЯБРЬ\СОВЕЩАНИЕ ДЛЯ РУКОВОДИТЕЛЕЙ КОРРЕКЦИОННОЙ СЕТИ\Фото\ДОУ № 188\SAM_0105.JPG"/>
          <p:cNvPicPr>
            <a:picLocks noChangeAspect="1" noChangeArrowheads="1"/>
          </p:cNvPicPr>
          <p:nvPr/>
        </p:nvPicPr>
        <p:blipFill>
          <a:blip r:embed="rId3" cstate="print"/>
          <a:srcRect r="6619"/>
          <a:stretch>
            <a:fillRect/>
          </a:stretch>
        </p:blipFill>
        <p:spPr bwMode="auto">
          <a:xfrm>
            <a:off x="4827553" y="4000504"/>
            <a:ext cx="403072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Служба ранней помощи «Начало» 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№ 99»</a:t>
            </a:r>
          </a:p>
          <a:p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7591" t="19494" r="36446" b="46677"/>
          <a:stretch>
            <a:fillRect/>
          </a:stretch>
        </p:blipFill>
        <p:spPr bwMode="auto">
          <a:xfrm>
            <a:off x="2857488" y="3571876"/>
            <a:ext cx="3412980" cy="25014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3037" t="16159" r="54698" b="19566"/>
          <a:stretch>
            <a:fillRect/>
          </a:stretch>
        </p:blipFill>
        <p:spPr bwMode="auto">
          <a:xfrm>
            <a:off x="6500826" y="3571876"/>
            <a:ext cx="2231308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1366" t="17583" r="15454" b="18955"/>
          <a:stretch>
            <a:fillRect/>
          </a:stretch>
        </p:blipFill>
        <p:spPr bwMode="auto">
          <a:xfrm>
            <a:off x="285720" y="3571876"/>
            <a:ext cx="2324024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1785926"/>
            <a:ext cx="7992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endParaRPr lang="ru-RU" sz="500" b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Лекотека «Шаг навстречу»</a:t>
            </a:r>
            <a:r>
              <a:rPr lang="ru-RU" sz="2000" b="1" i="1" dirty="0" smtClean="0"/>
              <a:t> </a:t>
            </a:r>
          </a:p>
          <a:p>
            <a:pPr marL="360000" lvl="0" algn="ctr"/>
            <a:r>
              <a:rPr lang="ru-RU" sz="2000" b="1" i="1" dirty="0" smtClean="0"/>
              <a:t>в МБДОУ «Центр развития ребенка – детский сад № 180»</a:t>
            </a:r>
          </a:p>
          <a:p>
            <a:pPr marL="360000" lvl="0"/>
            <a:endParaRPr lang="ru-RU" sz="600" b="1" i="1" dirty="0" smtClean="0"/>
          </a:p>
          <a:p>
            <a:endParaRPr lang="ru-RU" b="1" dirty="0" smtClean="0"/>
          </a:p>
        </p:txBody>
      </p:sp>
      <p:pic>
        <p:nvPicPr>
          <p:cNvPr id="11" name="Рисунок 14" descr="D:\Работа зам.зав. по УВР\Информация о детском саде\МБДОУ № 180 г. Иваново\Фотографии и скриншоты\_RDV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665146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Фото\IMG_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639785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8728" y="135729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</a:rPr>
              <a:t>Количество групп компенсирующей направленности в дошкольных образовательных учреждениях города Иванова 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algn="ctr"/>
            <a:endParaRPr lang="ru-RU" cap="small" dirty="0">
              <a:solidFill>
                <a:srgbClr val="C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1472" y="1928802"/>
          <a:ext cx="8064896" cy="4317690"/>
        </p:xfrm>
        <a:graphic>
          <a:graphicData uri="http://schemas.openxmlformats.org/drawingml/2006/table">
            <a:tbl>
              <a:tblPr/>
              <a:tblGrid>
                <a:gridCol w="6429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Количество групп компенсирующей направленности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речи (логопедические группы)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65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зрения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для детей с нарушениями слуха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интеллекта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опорно-двигательного аппарата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задержкой психического развития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Вариативные формы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Инклюзивные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группы (ДОУ № 47, № 58,  № 99, № 127,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153,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171)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Лекотека «Шаг навстречу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» (ДОУ № 180)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Центр для детей с крайней степенью слабовидения (ДОУ № 182)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ГКП для детей с нарушениями опорно-двигательного аппарата (ДОУ № 188)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Служба ранней помощи «Начало» (ДОУ № 99)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0"/>
            <a:ext cx="6669954" cy="1428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143644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  <a:r>
              <a:rPr lang="ru-RU" altLang="ru-RU" sz="12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Подробнее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 </a:t>
            </a:r>
          </a:p>
          <a:p>
            <a:pPr>
              <a:buBlip>
                <a:blip r:embed="rId4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altLang="ru-RU" sz="1200" b="1" dirty="0" smtClean="0">
                <a:solidFill>
                  <a:srgbClr val="FF0000"/>
                </a:solidFill>
                <a:latin typeface="Cambria" pitchFamily="18" charset="0"/>
              </a:rPr>
              <a:t>Сайт управления образования Администрации города Иванова, </a:t>
            </a:r>
            <a:r>
              <a:rPr lang="ru-RU" altLang="ru-RU" sz="1200" b="1" dirty="0" smtClean="0">
                <a:solidFill>
                  <a:srgbClr val="002060"/>
                </a:solidFill>
                <a:latin typeface="Cambria" pitchFamily="18" charset="0"/>
              </a:rPr>
              <a:t>раздел «МОУ. </a:t>
            </a:r>
            <a:r>
              <a:rPr lang="ru-RU" sz="1200" b="1" dirty="0" smtClean="0">
                <a:solidFill>
                  <a:srgbClr val="002060"/>
                </a:solidFill>
              </a:rPr>
              <a:t>Коррекционная сеть дошкольных образовательных учреждений г. Иванова» </a:t>
            </a:r>
            <a:r>
              <a:rPr lang="en-US" sz="1200" b="1" dirty="0" smtClean="0">
                <a:solidFill>
                  <a:srgbClr val="002060"/>
                </a:solidFill>
                <a:hlinkClick r:id="rId5"/>
              </a:rPr>
              <a:t>http://www.ivedu.ru/viewpage.php?page_id=566</a:t>
            </a:r>
            <a:r>
              <a:rPr lang="ru-RU" sz="1200" b="1" dirty="0" smtClean="0">
                <a:solidFill>
                  <a:srgbClr val="002060"/>
                </a:solidFill>
              </a:rPr>
              <a:t>  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Обучение детей, нуждающихся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00496" y="642918"/>
            <a:ext cx="1000132" cy="57150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80010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группа кратковременного пребывания для детей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с тяжелыми множественными нарушениями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4800" b="1" cap="small" dirty="0" smtClean="0">
                <a:solidFill>
                  <a:srgbClr val="C00000"/>
                </a:solidFill>
                <a:latin typeface="Cambria" pitchFamily="18" charset="0"/>
              </a:rPr>
              <a:t>лекотека «Шаг навстречу»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МБДОУ </a:t>
            </a:r>
            <a:r>
              <a:rPr lang="ru-RU" sz="2800" b="1" spc="100" dirty="0" smtClean="0">
                <a:solidFill>
                  <a:srgbClr val="002060"/>
                </a:solidFill>
                <a:latin typeface="Cambria" pitchFamily="18" charset="0"/>
              </a:rPr>
              <a:t>«Центр развития ребёнка – детский сад № 180»</a:t>
            </a: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4286256"/>
            <a:ext cx="4714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latin typeface="Calibri" pitchFamily="34" charset="0"/>
              </a:rPr>
              <a:t>Адрес: </a:t>
            </a:r>
            <a:r>
              <a:rPr lang="ru-RU" spc="100" dirty="0" smtClean="0">
                <a:latin typeface="Calibri" pitchFamily="34" charset="0"/>
              </a:rPr>
              <a:t>153013г. Иваново,</a:t>
            </a:r>
          </a:p>
          <a:p>
            <a:r>
              <a:rPr lang="ru-RU" spc="100" dirty="0" smtClean="0">
                <a:latin typeface="Calibri" pitchFamily="34" charset="0"/>
              </a:rPr>
              <a:t>             ул. Кавалерийская, д. 56В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spc="100" dirty="0" smtClean="0">
                <a:latin typeface="Calibri" pitchFamily="34" charset="0"/>
              </a:rPr>
              <a:t>Тел.: </a:t>
            </a:r>
            <a:r>
              <a:rPr lang="ru-RU" spc="100" dirty="0" smtClean="0">
                <a:latin typeface="Calibri" pitchFamily="34" charset="0"/>
              </a:rPr>
              <a:t>8 (4932) 56-76-33, 56-35-58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Адрес сайта: </a:t>
            </a:r>
            <a:r>
              <a:rPr lang="en-US" dirty="0" smtClean="0">
                <a:latin typeface="Calibri" pitchFamily="34" charset="0"/>
              </a:rPr>
              <a:t>http://dou180.ivedu.ru/</a:t>
            </a:r>
            <a:endParaRPr lang="ru-RU" dirty="0" smtClean="0">
              <a:latin typeface="Calibri" pitchFamily="34" charset="0"/>
            </a:endParaRPr>
          </a:p>
          <a:p>
            <a:r>
              <a:rPr lang="ru-RU" sz="700" dirty="0" smtClean="0">
                <a:latin typeface="Calibri" pitchFamily="34" charset="0"/>
              </a:rPr>
              <a:t/>
            </a:r>
            <a:br>
              <a:rPr lang="ru-RU" sz="700" dirty="0" smtClean="0"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Электронная почта:</a:t>
            </a:r>
            <a:r>
              <a:rPr lang="ru-RU" dirty="0" smtClean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dou180</a:t>
            </a:r>
            <a:r>
              <a:rPr lang="ru-RU" dirty="0" smtClean="0">
                <a:latin typeface="Calibri" pitchFamily="34" charset="0"/>
              </a:rPr>
              <a:t>@</a:t>
            </a:r>
            <a:r>
              <a:rPr lang="ru-RU" dirty="0" err="1" smtClean="0">
                <a:latin typeface="Calibri" pitchFamily="34" charset="0"/>
              </a:rPr>
              <a:t>ivedu.ru</a:t>
            </a:r>
            <a:endParaRPr lang="ru-RU" b="1" spc="100" dirty="0" smtClean="0">
              <a:latin typeface="Calibri" pitchFamily="34" charset="0"/>
            </a:endParaRPr>
          </a:p>
          <a:p>
            <a:endParaRPr lang="ru-RU" b="1" spc="1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664" t="12500" r="23462" b="25000"/>
          <a:stretch>
            <a:fillRect/>
          </a:stretch>
        </p:blipFill>
        <p:spPr bwMode="auto">
          <a:xfrm>
            <a:off x="642910" y="4143380"/>
            <a:ext cx="28503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МБДОУ «Центр развития ребёнка –</a:t>
            </a:r>
          </a:p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детский сад № 180»</a:t>
            </a:r>
          </a:p>
          <a:p>
            <a:endParaRPr lang="ru-RU" dirty="0"/>
          </a:p>
        </p:txBody>
      </p:sp>
      <p:pic>
        <p:nvPicPr>
          <p:cNvPr id="6" name="Рисунок 5" descr="F:\Фото\Лого_Золотая рыб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43608" y="980728"/>
            <a:ext cx="734481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4"/>
              </a:avLst>
            </a:prstTxWarp>
          </a:bodyPr>
          <a:lstStyle/>
          <a:p>
            <a:pPr algn="ctr"/>
            <a:r>
              <a:rPr lang="ru-RU" sz="9600" b="1" kern="10" spc="200" dirty="0" smtClean="0"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</a:rPr>
              <a:t>Лекотека "Шаг навстречу"</a:t>
            </a:r>
            <a:endParaRPr lang="ru-RU" sz="9600" b="1" kern="10" spc="200" dirty="0">
              <a:ln w="38100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AutoShape 4" descr="https://dou72balakovo.ucoz.ru/151-1511180_cartoon-childrens-childhood-png-1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94" t="12500" r="26757" b="25000"/>
          <a:stretch>
            <a:fillRect/>
          </a:stretch>
        </p:blipFill>
        <p:spPr bwMode="auto">
          <a:xfrm>
            <a:off x="6286512" y="2428882"/>
            <a:ext cx="2857488" cy="35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2571744"/>
            <a:ext cx="6677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cap="all" dirty="0" smtClean="0">
                <a:solidFill>
                  <a:srgbClr val="002060"/>
                </a:solidFill>
              </a:rPr>
              <a:t>Цель лекотеки</a:t>
            </a:r>
            <a:r>
              <a:rPr lang="ru-RU" sz="2400" b="1" cap="all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обеспечение психолого-педагогического сопровождения детей от 2  до 8 лет с  ограниченными возможностями  здоровья и особыми потребностями, проживающих на территории города Иванова, для социализации, формирования предпосылок учебной деятельности, поддержки развития личности детей и оказания психолого-педагогической помощи родителям (законным представителям)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511800"/>
            <a:ext cx="1358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3357586" cy="22963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4338" y="274638"/>
            <a:ext cx="8377237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Обучающийся с ограниченными возможностями здоровья*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28926" y="714356"/>
            <a:ext cx="5980113" cy="3803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*(п. 16 ст. 2 Федерального закона от 29.12.2012 г. № 273-ФЗ «Об образовании в Российской Федерации»)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43306" y="2214554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43504" y="1571612"/>
            <a:ext cx="28575" cy="41290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одним вырезанным углом 8"/>
          <p:cNvSpPr/>
          <p:nvPr/>
        </p:nvSpPr>
        <p:spPr>
          <a:xfrm flipH="1">
            <a:off x="5715008" y="1428736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618171" y="1944674"/>
            <a:ext cx="2432050" cy="37973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132160" algn="l"/>
              </a:tabLst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ребенок, имеющий недостатки в физическом и(или) психологическом развитии, которые препятствуют получению образования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без создания специальных условий; </a:t>
            </a:r>
          </a:p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специальные условия должны быть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подтверждены психолого-медико-педагогической комиссией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571472" y="1357298"/>
            <a:ext cx="7924800" cy="7858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Организация работы 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лекотеке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85720" y="1857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C00000"/>
                </a:solidFill>
              </a:rPr>
              <a:t>Консультативный Блок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Встречи специалистов с родителями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(законными представителями)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для налаживания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конструктивного сотрудничества</a:t>
            </a:r>
            <a:endParaRPr lang="ru-RU" b="1" dirty="0" smtClean="0">
              <a:solidFill>
                <a:srgbClr val="0000CC"/>
              </a:solidFill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4429124" y="1857364"/>
            <a:ext cx="4429156" cy="2428892"/>
          </a:xfrm>
          <a:prstGeom prst="roundRect">
            <a:avLst>
              <a:gd name="adj" fmla="val 16667"/>
            </a:avLst>
          </a:prstGeom>
          <a:ln w="127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ДИАГНОСТИЧЕСКИЙ БЛОК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Диагностическо - игровой сеанс (ДИС),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объединяющий совместную игру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родителей с ребенком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под наблюдением специалиста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специально оборудованном зале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 результатам ДИС составляется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индивидуальный план сопровождения семьи</a:t>
            </a:r>
          </a:p>
          <a:p>
            <a:pPr algn="ctr"/>
            <a:endParaRPr lang="ru-RU" sz="2000" b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85720" y="3571876"/>
            <a:ext cx="3929090" cy="15716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БЛОК ТЕРАПЕВТИЧЕСКОГО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ИГРОВОГО </a:t>
            </a:r>
            <a:r>
              <a:rPr lang="ru-RU" sz="2000" b="1" dirty="0" smtClean="0">
                <a:solidFill>
                  <a:srgbClr val="C00000"/>
                </a:solidFill>
              </a:rPr>
              <a:t>СЕАНСА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Индивидуальное и групповое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игровое взаимодействие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системе«специалист-ребенок-родители»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285720" y="5286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ТРЕНИНГОВЫЙ БЛОК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Групповая форма работы с родителями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общению, игре, ассертивности,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арт-методам, специальным техникам,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изготовлению игрушек и другие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0904" t="18750" r="18701" b="31250"/>
          <a:stretch>
            <a:fillRect/>
          </a:stretch>
        </p:blipFill>
        <p:spPr bwMode="auto">
          <a:xfrm>
            <a:off x="4429124" y="4500570"/>
            <a:ext cx="4439872" cy="21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Дети,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нуждающиеся в паллиативной медицинской помощи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*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072066" y="2285992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95590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428604"/>
            <a:ext cx="172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2704"/>
            <a:ext cx="1574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63504"/>
            <a:ext cx="2260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4400" y="1952604"/>
            <a:ext cx="207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00" y="1647804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9600" y="3667104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3995732" y="3138486"/>
            <a:ext cx="4706974" cy="1746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711304"/>
            <a:ext cx="1689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с одним вырезанным углом 23"/>
          <p:cNvSpPr/>
          <p:nvPr/>
        </p:nvSpPr>
        <p:spPr>
          <a:xfrm flipH="1">
            <a:off x="6572264" y="500042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2264" y="928670"/>
            <a:ext cx="2571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Согласно определению Всемирной организации здравоохранения, </a:t>
            </a:r>
            <a:r>
              <a:rPr lang="ru-RU" sz="1400" b="1" dirty="0" smtClean="0"/>
              <a:t>паллиативная помощь детям </a:t>
            </a:r>
            <a:r>
              <a:rPr lang="ru-RU" sz="1400" dirty="0" smtClean="0"/>
              <a:t>— это «</a:t>
            </a:r>
            <a:r>
              <a:rPr lang="ru-RU" sz="1400" i="1" dirty="0" smtClean="0"/>
              <a:t>активная, всесторонняя забота о теле ребенка, его психике и душе, а также поддержка членов его семьи</a:t>
            </a:r>
            <a:r>
              <a:rPr lang="ru-RU" sz="1400" dirty="0" smtClean="0"/>
              <a:t>».</a:t>
            </a:r>
          </a:p>
          <a:p>
            <a:endParaRPr lang="ru-RU" dirty="0" smtClean="0"/>
          </a:p>
          <a:p>
            <a:r>
              <a:rPr lang="ru-RU" sz="1400" dirty="0" smtClean="0"/>
              <a:t>Советом Европы (2003 г.), определено, что </a:t>
            </a:r>
            <a:r>
              <a:rPr lang="ru-RU" sz="1400" b="1" dirty="0" smtClean="0"/>
              <a:t>паллиативная помощь</a:t>
            </a:r>
            <a:r>
              <a:rPr lang="ru-RU" sz="1400" dirty="0" smtClean="0"/>
              <a:t> — это активный общий уход за пациентами с прогрессирующими болезнями, задачей которого является не только контроль боли и других состояний, но и предоставление психологической, социальной и духовной поддержки.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357826"/>
            <a:ext cx="89297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>
              <a:buBlip>
                <a:blip r:embed="rId10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273-ФЗ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Федерации»: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 smtClean="0"/>
              <a:t>создание необходимых условий для получения без дискриминации качественного образования детьми с ограниченными возможностями здоровья</a:t>
            </a:r>
          </a:p>
          <a:p>
            <a:endParaRPr lang="ru-RU" sz="700" dirty="0" smtClean="0"/>
          </a:p>
          <a:p>
            <a:pPr>
              <a:buBlip>
                <a:blip r:embed="rId10"/>
              </a:buBlip>
            </a:pPr>
            <a:r>
              <a:rPr lang="ru-RU" sz="1400" dirty="0" smtClean="0"/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ФГОС ДО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  <a:r>
              <a:rPr lang="ru-RU" sz="1400" dirty="0" smtClean="0"/>
              <a:t>обеспечение равных возможностей для полноценного развития каждого ребенка в период дошкольного детства независимо от психофизиологических и других особенностей, в том числе ОВЗ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0"/>
          <p:cNvSpPr>
            <a:spLocks noChangeArrowheads="1"/>
          </p:cNvSpPr>
          <p:nvPr/>
        </p:nvSpPr>
        <p:spPr bwMode="auto">
          <a:xfrm>
            <a:off x="285720" y="1571612"/>
            <a:ext cx="4238626" cy="45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18579B"/>
                </a:solidFill>
                <a:latin typeface="Cambria" pitchFamily="18" charset="0"/>
              </a:rPr>
              <a:t>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</a:t>
            </a:r>
            <a:r>
              <a:rPr lang="ru-RU" altLang="ru-RU" sz="1500" dirty="0" smtClean="0">
                <a:solidFill>
                  <a:srgbClr val="18579B"/>
                </a:solidFill>
                <a:latin typeface="Cambria" pitchFamily="18" charset="0"/>
              </a:rPr>
              <a:t>медицинская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обучающимся,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испытывающим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трудности в освоении основных общеобразовательных программ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развитии и социальной адаптации.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2. 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медицинская 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включает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 себя: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психолого-педагогическое консультирование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обучающихся, их родителей (законных представителей) и педагогических работников;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коррекционно-развивающие и компенсирующие занятия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с обучающимися,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логопедическую помощь обучающимся.</a:t>
            </a:r>
          </a:p>
          <a:p>
            <a:pPr eaLnBrk="1" hangingPunct="1"/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 eaLnBrk="1" hangingPunct="1"/>
            <a:endParaRPr lang="ru-RU" altLang="ru-RU" sz="1400" b="1" dirty="0">
              <a:solidFill>
                <a:srgbClr val="18579B"/>
              </a:solidFill>
              <a:latin typeface="Cambria" pitchFamily="18" charset="0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5720" y="5429264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Решение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психолого-педагогического консилиума образовательной организации; </a:t>
            </a:r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заявление/согласие 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100637" y="1571612"/>
            <a:ext cx="4043363" cy="33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Организация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получения образования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обучающимися с ограниченными возможностями здоровья.</a:t>
            </a:r>
          </a:p>
          <a:p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1. Содержание образования и условия организации обучения и воспитания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обучающихся с ограниченными возможностями здоровья определяются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адаптированной образовательной программой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,</a:t>
            </a:r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 а для инвалидов также в соответствии с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индивидуальной программой </a:t>
            </a:r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реабилитации/абилитации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инвалида.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857752" y="5357826"/>
            <a:ext cx="407193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1" hangingPunct="1"/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Заключение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психолого-медико-педагогической комиссии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/>
            </a:r>
            <a:b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</a:b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(и справка МСЭ, ИПРА – для ребенка-инвалида);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 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65663" y="388938"/>
            <a:ext cx="1587" cy="6267450"/>
          </a:xfrm>
          <a:prstGeom prst="line">
            <a:avLst/>
          </a:prstGeom>
          <a:noFill/>
          <a:ln w="38100" cap="flat" cmpd="sng" algn="ctr">
            <a:solidFill>
              <a:srgbClr val="2C7C9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-2" y="0"/>
            <a:ext cx="6319840" cy="1571612"/>
            <a:chOff x="1301554" y="-2284911"/>
            <a:chExt cx="7552325" cy="3107213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1301554" y="-2284911"/>
              <a:ext cx="3158638" cy="3107213"/>
            </a:xfrm>
            <a:prstGeom prst="snip1Rect">
              <a:avLst/>
            </a:prstGeom>
            <a:solidFill>
              <a:srgbClr val="FFB400">
                <a:lumMod val="20000"/>
                <a:lumOff val="80000"/>
              </a:srgbClr>
            </a:solidFill>
            <a:ln w="25400" cap="flat" cmpd="sng" algn="ctr">
              <a:solidFill>
                <a:srgbClr val="E2751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Основная образовательная программа в соответствии </a:t>
              </a:r>
              <a:b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</a:b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с </a:t>
              </a:r>
              <a:r>
                <a:rPr lang="ru-RU" sz="1400" kern="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Федеральным государственным образовательным стандартом (ФГОС)</a:t>
              </a:r>
              <a:endPara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 flipH="1">
              <a:off x="4676483" y="-1691710"/>
              <a:ext cx="4177396" cy="816042"/>
            </a:xfrm>
            <a:prstGeom prst="snip1Rect">
              <a:avLst/>
            </a:prstGeom>
            <a:solidFill>
              <a:srgbClr val="E2751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kern="0" dirty="0">
                  <a:solidFill>
                    <a:prstClr val="white"/>
                  </a:solidFill>
                  <a:latin typeface="Cambria" panose="02040503050406030204" pitchFamily="18" charset="0"/>
                  <a:cs typeface="+mn-cs"/>
                </a:rPr>
                <a:t>ВАЖНО</a:t>
              </a:r>
            </a:p>
          </p:txBody>
        </p:sp>
      </p:grpSp>
      <p:sp>
        <p:nvSpPr>
          <p:cNvPr id="15" name="Прямоугольник с одним вырезанным углом 14"/>
          <p:cNvSpPr/>
          <p:nvPr/>
        </p:nvSpPr>
        <p:spPr>
          <a:xfrm flipH="1">
            <a:off x="6643702" y="0"/>
            <a:ext cx="2500298" cy="1643050"/>
          </a:xfrm>
          <a:prstGeom prst="snip1Rect">
            <a:avLst/>
          </a:prstGeom>
          <a:solidFill>
            <a:srgbClr val="FFB400">
              <a:lumMod val="20000"/>
              <a:lumOff val="80000"/>
            </a:srgbClr>
          </a:solidFill>
          <a:ln w="25400" cap="flat" cmpd="sng" algn="ctr">
            <a:solidFill>
              <a:srgbClr val="E2751D"/>
            </a:solidFill>
            <a:prstDash val="solid"/>
          </a:ln>
          <a:effectLst/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Адаптированная основная образовательная программа </a:t>
            </a: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в соответствии </a:t>
            </a:r>
            <a:b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</a:b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с 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ФГОС дошкольного образования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, ФГОС начального общего образования обучающихся  с ограниченными возможностями здоровья</a:t>
            </a:r>
            <a:endParaRPr lang="ru-RU" sz="1400" kern="0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714356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педагогический консилиум образовательной организации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785794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0"/>
            <a:ext cx="8262938" cy="7762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Что выбрать: Психолого-педагогический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консилиум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или Психолого-медико-педагогическую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комиссию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H="1">
            <a:off x="214282" y="1714488"/>
            <a:ext cx="3836987" cy="1073146"/>
          </a:xfrm>
          <a:prstGeom prst="snip1Rect">
            <a:avLst>
              <a:gd name="adj" fmla="val 104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Оказание психолого-педагогической помощи обучающимся </a:t>
            </a:r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*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2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Психолого-педагогический консилиум образовательной организации</a:t>
            </a:r>
            <a:endParaRPr lang="ru-RU" altLang="ru-RU" sz="14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857232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0070C0"/>
                </a:solidFill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400" b="1" kern="0" dirty="0">
              <a:solidFill>
                <a:srgbClr val="0070C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 bwMode="auto">
          <a:xfrm flipH="1">
            <a:off x="4572000" y="1714489"/>
            <a:ext cx="3946525" cy="107157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Создание специальных условий обучения и воспитания***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930525"/>
            <a:ext cx="28924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Коррекционно-развивающие и компенсирующие занятия педагога-психолога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Логопедическая  помощь**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Tx/>
              <a:buChar char="-"/>
              <a:defRPr/>
            </a:pP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*ст. 42, 273-ФЗ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Распоряжение Минпросвещения от 06.08.2020 № Р-75</a:t>
            </a: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500562" y="2928934"/>
            <a:ext cx="3394075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***ст. 79, 273-ФЗ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4948238"/>
            <a:ext cx="1831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921250"/>
            <a:ext cx="18732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Обращение в психолого-медико-педагогическую комиссию </a:t>
            </a:r>
            <a:r>
              <a:rPr lang="ru-RU" sz="2000" b="1" u="sng" dirty="0" smtClean="0">
                <a:solidFill>
                  <a:srgbClr val="00B050"/>
                </a:solidFill>
              </a:rPr>
              <a:t>требуется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6278563" y="1466850"/>
            <a:ext cx="2590800" cy="35877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072198" y="1963738"/>
            <a:ext cx="2879715" cy="299402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ст. 79, ФЗ-273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Содержание образования и условия организации обучения и воспитания </a:t>
            </a:r>
            <a:r>
              <a:rPr lang="ru-RU" sz="1400" b="1" dirty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определяются </a:t>
            </a:r>
            <a:r>
              <a:rPr lang="ru-RU" sz="1400" b="1" dirty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а для инвалидов также в соответствии 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индивидуальной программой реабилитации инвалида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88" y="2768602"/>
            <a:ext cx="30622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flipH="1">
            <a:off x="357158" y="1357298"/>
            <a:ext cx="5572169" cy="12858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Адаптированная основная образовательная программа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 соответствии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ФГОС дошкольного образования, </a:t>
            </a:r>
            <a:r>
              <a:rPr lang="ru-RU" sz="1600" b="1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ФГОС начального общего образования обучающихся  с ограниченными возможностями здоровья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40"/>
            <a:ext cx="2597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038" y="5484815"/>
            <a:ext cx="571341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72198" y="4643446"/>
            <a:ext cx="3071802" cy="1938337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Основание: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Заключение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психолого-медико-педагогической комиссии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(и справка МСЭ, ИПРА – для ребенка-инвалида)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заявление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в письменной форме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родителей (законных представителей) </a:t>
            </a:r>
          </a:p>
          <a:p>
            <a:pPr>
              <a:defRPr/>
            </a:pPr>
            <a:endParaRPr lang="ru-RU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05063" y="2500306"/>
            <a:ext cx="3319462" cy="1287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2868613" y="925506"/>
            <a:ext cx="1703387" cy="2195512"/>
            <a:chOff x="5719309" y="1408906"/>
            <a:chExt cx="1133638" cy="1546336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940586">
              <a:off x="5759456" y="1408906"/>
              <a:ext cx="1093491" cy="15463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  <a:extLst/>
          </p:spPr>
        </p:pic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 rot="20716506">
              <a:off x="5719309" y="1914289"/>
              <a:ext cx="1071304" cy="178896"/>
            </a:xfrm>
            <a:prstGeom prst="roundRect">
              <a:avLst>
                <a:gd name="adj" fmla="val 50000"/>
              </a:avLst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900" b="1" dirty="0">
                  <a:solidFill>
                    <a:prstClr val="black"/>
                  </a:solidFill>
                </a:rPr>
                <a:t>ЗАЯВЛЕНИЕ</a:t>
              </a:r>
            </a:p>
          </p:txBody>
        </p:sp>
      </p:grpSp>
      <p:sp>
        <p:nvSpPr>
          <p:cNvPr id="8" name="Прямоугольник с одним вырезанным углом 7"/>
          <p:cNvSpPr/>
          <p:nvPr/>
        </p:nvSpPr>
        <p:spPr>
          <a:xfrm flipH="1">
            <a:off x="5724525" y="1382710"/>
            <a:ext cx="3073400" cy="36036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</a:rPr>
              <a:t>ВАЖНО</a:t>
            </a:r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527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8392"/>
          <a:stretch/>
        </p:blipFill>
        <p:spPr bwMode="auto">
          <a:xfrm>
            <a:off x="5929322" y="2071678"/>
            <a:ext cx="2740381" cy="22860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6858016" y="3000372"/>
            <a:ext cx="85725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/>
              <a:t>ТПМПК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4288066"/>
            <a:ext cx="821537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ТПМПК г. Иванова: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Адрес:</a:t>
            </a:r>
            <a:r>
              <a:rPr lang="ru-RU" dirty="0" smtClean="0"/>
              <a:t> 153027, г. Иваново, ул. 2-я Лагерная, д.51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Телефон:</a:t>
            </a:r>
            <a:r>
              <a:rPr lang="ru-RU" dirty="0" smtClean="0"/>
              <a:t> +7(4932) 93-90-67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График работы:</a:t>
            </a:r>
            <a:r>
              <a:rPr lang="ru-RU" dirty="0" smtClean="0"/>
              <a:t> пн. - пт. с 08.30 до 16.30; выходные дни - суббота, воскресенье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Адрес сайта: </a:t>
            </a:r>
            <a:r>
              <a:rPr lang="ru-RU" dirty="0" smtClean="0"/>
              <a:t>tpmpk.ivedu.ru  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Электронная почта:</a:t>
            </a:r>
            <a:r>
              <a:rPr lang="ru-RU" dirty="0" smtClean="0"/>
              <a:t> </a:t>
            </a:r>
            <a:r>
              <a:rPr lang="ru-RU" u="sng" dirty="0" smtClean="0">
                <a:hlinkClick r:id="rId5"/>
              </a:rPr>
              <a:t>tpmpk37@ivedu.ru </a:t>
            </a:r>
          </a:p>
          <a:p>
            <a:r>
              <a:rPr lang="ru-RU" sz="700" u="sng" dirty="0" smtClean="0">
                <a:hlinkClick r:id="rId5"/>
              </a:rPr>
              <a:t/>
            </a:r>
            <a:br>
              <a:rPr lang="ru-RU" sz="700" u="sng" dirty="0" smtClean="0">
                <a:hlinkClick r:id="rId5"/>
              </a:rPr>
            </a:br>
            <a:r>
              <a:rPr lang="ru-RU" b="1" dirty="0" smtClean="0"/>
              <a:t>Руководитель:</a:t>
            </a:r>
            <a:r>
              <a:rPr lang="ru-RU" dirty="0" smtClean="0"/>
              <a:t> Болдырева Мария Николаевна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 bwMode="auto">
          <a:xfrm flipH="1">
            <a:off x="1428728" y="714356"/>
            <a:ext cx="5715039" cy="500066"/>
          </a:xfrm>
          <a:prstGeom prst="snip1Rect">
            <a:avLst/>
          </a:prstGeom>
          <a:solidFill>
            <a:srgbClr val="E2751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cap="small" spc="150" dirty="0" smtClean="0">
                <a:solidFill>
                  <a:prstClr val="white"/>
                </a:solidFill>
                <a:latin typeface="Cambria" panose="02040503050406030204" pitchFamily="18" charset="0"/>
              </a:rPr>
              <a:t>Направления деятельности </a:t>
            </a:r>
            <a:endParaRPr lang="ru-RU" sz="2800" kern="0" cap="small" spc="150" dirty="0">
              <a:solidFill>
                <a:prstClr val="white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26" name="AutoShape 2" descr="https://pbs.twimg.com/media/EkGovFUWoAEYSE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228" t="12500" r="26391" b="32500"/>
          <a:stretch>
            <a:fillRect/>
          </a:stretch>
        </p:blipFill>
        <p:spPr bwMode="auto">
          <a:xfrm>
            <a:off x="0" y="1285860"/>
            <a:ext cx="1000100" cy="10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4760" t="12500" r="22168" b="25000"/>
          <a:stretch>
            <a:fillRect/>
          </a:stretch>
        </p:blipFill>
        <p:spPr bwMode="auto">
          <a:xfrm>
            <a:off x="0" y="2428867"/>
            <a:ext cx="121441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732" t="16648" r="22534" b="26250"/>
          <a:stretch>
            <a:fillRect/>
          </a:stretch>
        </p:blipFill>
        <p:spPr bwMode="auto">
          <a:xfrm>
            <a:off x="-1" y="3643314"/>
            <a:ext cx="1685795" cy="10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51099" t="17500" r="20337" b="30000"/>
          <a:stretch>
            <a:fillRect/>
          </a:stretch>
        </p:blipFill>
        <p:spPr bwMode="auto">
          <a:xfrm>
            <a:off x="0" y="4857760"/>
            <a:ext cx="1571604" cy="8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58" y="1500174"/>
            <a:ext cx="77867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Проведение обследования детей в возрасте от 0 до 18 лет в целях своевременного выявления особенностей в физическом и (или) психическом развитии  и (или) отклонений в поведении детей.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ТПМПК рекомендаций.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 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девиантным (общественно опасным) поведением.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Осуществление учета данных о детях с ограниченными возможностями здоровья и (или)  девиантным (общественно опасным) поведением, проживающих на территории деятельности ТПМПК.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 и (или) отклонений в поведении детей.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5493" t="12500" r="23999" b="25000"/>
          <a:stretch>
            <a:fillRect/>
          </a:stretch>
        </p:blipFill>
        <p:spPr bwMode="auto">
          <a:xfrm>
            <a:off x="214282" y="5786430"/>
            <a:ext cx="12001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flipH="1">
            <a:off x="714348" y="642918"/>
            <a:ext cx="6643734" cy="100013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Пакет документов</a:t>
            </a:r>
          </a:p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для предоставления на ТПМПК</a:t>
            </a:r>
            <a:endParaRPr lang="ru-RU" sz="2800" cap="small" spc="150" dirty="0">
              <a:latin typeface="Cambria" panose="020405030504060302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7862" t="12500" r="26757" b="25000"/>
          <a:stretch>
            <a:fillRect/>
          </a:stretch>
        </p:blipFill>
        <p:spPr bwMode="auto">
          <a:xfrm>
            <a:off x="7643798" y="4786322"/>
            <a:ext cx="15002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785926"/>
            <a:ext cx="8286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1) Заявление о проведении или согласие на проведение обследования ребенка в комиссии</a:t>
            </a:r>
            <a:r>
              <a:rPr lang="ru-RU" sz="1400" dirty="0" smtClean="0"/>
              <a:t> (заполняется в день проведения обследования)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2) Свидетельство о рождении ребенка или копии паспорта </a:t>
            </a:r>
            <a:r>
              <a:rPr lang="ru-RU" sz="1400" dirty="0" smtClean="0"/>
              <a:t>(14  лет)</a:t>
            </a:r>
            <a:r>
              <a:rPr lang="ru-RU" sz="1400" b="1" dirty="0" smtClean="0"/>
              <a:t> с   </a:t>
            </a:r>
            <a:r>
              <a:rPr lang="ru-RU" sz="1400" dirty="0" smtClean="0"/>
              <a:t>(оригинал и копия) </a:t>
            </a:r>
          </a:p>
          <a:p>
            <a:pPr lvl="0"/>
            <a:r>
              <a:rPr lang="ru-RU" sz="1400" b="1" dirty="0" smtClean="0"/>
              <a:t>3) Свидетельство о регистрации ребенка </a:t>
            </a:r>
            <a:r>
              <a:rPr lang="ru-RU" sz="1400" dirty="0" smtClean="0"/>
              <a:t>(оригинал и копия)</a:t>
            </a:r>
          </a:p>
          <a:p>
            <a:pPr lvl="0"/>
            <a:r>
              <a:rPr lang="ru-RU" sz="1400" b="1" dirty="0" smtClean="0"/>
              <a:t>4) Направление образовательной и (или) медицинской организации, другой организации </a:t>
            </a:r>
            <a:r>
              <a:rPr lang="ru-RU" sz="1400" dirty="0" smtClean="0"/>
              <a:t>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5) Представление психолого-педагогического консилиума образовательного учреждения </a:t>
            </a:r>
            <a:r>
              <a:rPr lang="ru-RU" sz="1400" dirty="0" smtClean="0"/>
              <a:t>(не требуется в случае, если ребенок не посещает ОО). 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6) Заключение (заключения) комиссии о результатах ранее проведенного обследования ребенка</a:t>
            </a:r>
            <a:r>
              <a:rPr lang="ru-RU" sz="1400" dirty="0" smtClean="0"/>
              <a:t>         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7) Подробную выписку из истории развития ребенка с заключениями врачей, наблюдающих ребенка в медицинской организации по месту жительства (регистрации)</a:t>
            </a:r>
          </a:p>
          <a:p>
            <a:pPr lvl="0"/>
            <a:r>
              <a:rPr lang="ru-RU" sz="1400" b="1" dirty="0" smtClean="0"/>
              <a:t>8) Справку врачебной комиссии (по форме ВК) по профилю заболевания ребенка соответствующего медицинского учреждения; справку врача-психиатра (по профилю обращения ребенка)</a:t>
            </a:r>
          </a:p>
          <a:p>
            <a:r>
              <a:rPr lang="ru-RU" sz="1400" b="1" dirty="0" smtClean="0"/>
              <a:t>9) Справка об инвалидности и Индивидуальная программа реабилитации (при наличии, оригинал и копия)</a:t>
            </a:r>
          </a:p>
          <a:p>
            <a:pPr lvl="0"/>
            <a:r>
              <a:rPr lang="ru-RU" sz="1400" b="1" dirty="0" smtClean="0"/>
              <a:t>10) Характеристику обучающегося, выданную образовательной организацией</a:t>
            </a:r>
            <a:r>
              <a:rPr lang="ru-RU" sz="1400" dirty="0" smtClean="0"/>
              <a:t> (для обучающихся образовательных организаций), содержащую сведения о социальном статусе семьи, характере, программе и формах обучения ребенка, анализ трудностей при обучении, заверенную печатью ОО</a:t>
            </a:r>
          </a:p>
          <a:p>
            <a:r>
              <a:rPr lang="ru-RU" sz="1400" b="1" dirty="0" smtClean="0"/>
              <a:t>11) Результаты самостоятельной продуктивной деятельности ребенка </a:t>
            </a:r>
            <a:r>
              <a:rPr lang="ru-RU" sz="1400" dirty="0" smtClean="0"/>
              <a:t>(для дошкольников)</a:t>
            </a:r>
          </a:p>
          <a:p>
            <a:r>
              <a:rPr lang="ru-RU" sz="1400" b="1" dirty="0" smtClean="0"/>
              <a:t>12) Письменные работы по русскому (родному) языку, математике </a:t>
            </a:r>
            <a:r>
              <a:rPr lang="ru-RU" sz="1400" dirty="0" smtClean="0"/>
              <a:t>(для школьников)</a:t>
            </a:r>
          </a:p>
          <a:p>
            <a:r>
              <a:rPr lang="ru-RU" sz="1400" b="1" dirty="0" smtClean="0"/>
              <a:t>13) Табель успеваемости обучающегося за последний год, четверть, при необходимости текущие</a:t>
            </a:r>
          </a:p>
          <a:p>
            <a:r>
              <a:rPr lang="ru-RU" sz="1400" b="1" dirty="0" smtClean="0"/>
              <a:t>отметки за обозначенный период оформленный соответствующим образом </a:t>
            </a:r>
            <a:r>
              <a:rPr lang="ru-RU" sz="1400" dirty="0" smtClean="0"/>
              <a:t>(для школьников</a:t>
            </a:r>
            <a:r>
              <a:rPr lang="ru-RU" sz="1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2008</Words>
  <Application>Microsoft Office PowerPoint</Application>
  <PresentationFormat>Экран (4:3)</PresentationFormat>
  <Paragraphs>302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dou27</dc:creator>
  <cp:lastModifiedBy>dou27</cp:lastModifiedBy>
  <cp:revision>111</cp:revision>
  <dcterms:modified xsi:type="dcterms:W3CDTF">2021-10-28T06:52:40Z</dcterms:modified>
</cp:coreProperties>
</file>