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4"/>
  </p:notesMasterIdLst>
  <p:sldIdLst>
    <p:sldId id="256" r:id="rId2"/>
    <p:sldId id="270" r:id="rId3"/>
    <p:sldId id="267" r:id="rId4"/>
    <p:sldId id="259" r:id="rId5"/>
    <p:sldId id="271" r:id="rId6"/>
    <p:sldId id="277" r:id="rId7"/>
    <p:sldId id="273" r:id="rId8"/>
    <p:sldId id="278" r:id="rId9"/>
    <p:sldId id="272" r:id="rId10"/>
    <p:sldId id="283" r:id="rId11"/>
    <p:sldId id="279" r:id="rId12"/>
    <p:sldId id="284" r:id="rId13"/>
    <p:sldId id="282" r:id="rId14"/>
    <p:sldId id="285" r:id="rId15"/>
    <p:sldId id="286" r:id="rId16"/>
    <p:sldId id="287" r:id="rId17"/>
    <p:sldId id="288" r:id="rId18"/>
    <p:sldId id="289" r:id="rId19"/>
    <p:sldId id="292" r:id="rId20"/>
    <p:sldId id="291" r:id="rId21"/>
    <p:sldId id="290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8" d="100"/>
          <a:sy n="78" d="100"/>
        </p:scale>
        <p:origin x="17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DEAC-C2BD-4298-9F80-594ABE8AA23D}" type="datetimeFigureOut">
              <a:rPr lang="ru-RU" smtClean="0"/>
              <a:pPr/>
              <a:t>06.01.2023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CB7A7-592F-4356-942F-DC5D7A30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F7B14AF-D76D-490F-BD32-EC6522A2A565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D22-71D0-4CBA-9E12-F8533BE08871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D22-71D0-4CBA-9E12-F8533BE08871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2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D22-71D0-4CBA-9E12-F8533BE08871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5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D22-71D0-4CBA-9E12-F8533BE08871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D22-71D0-4CBA-9E12-F8533BE08871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9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D22-71D0-4CBA-9E12-F8533BE08871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2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92E-354A-4154-A791-82BD39A07D11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516-041F-4CC7-9A42-F28A3132E9A2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5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7582-26C2-4143-9C44-D0D78E356BFB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4A19-3A96-49AC-AC11-BADCAF7BB3D6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3214-E09C-4A53-BE2A-6859CC393A72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0EC-D216-401A-8D32-FBB2327012F8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6881-CC77-414E-9AF1-3871A5C23151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BA3-5A7C-4C2C-9DD1-1D3A620B9E02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8C29-7510-4F7A-9498-778AE7AB0930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2C28-FFD9-4B7D-8C1F-29340F0CD92D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ECFD22-71D0-4CBA-9E12-F8533BE08871}" type="datetime1">
              <a:rPr lang="ru-RU" smtClean="0"/>
              <a:pPr/>
              <a:t>06.01.2023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9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u27.ivedu.ru/" TargetMode="External"/><Relationship Id="rId2" Type="http://schemas.openxmlformats.org/officeDocument/2006/relationships/hyperlink" Target="mailto:dou27@ivedu.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545437"/>
            <a:ext cx="5832648" cy="4043803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основной образовательной программы дошкольного образования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942922" y="64267"/>
            <a:ext cx="7358114" cy="1428760"/>
          </a:xfrm>
          <a:prstGeom prst="horizontalScroll">
            <a:avLst>
              <a:gd name="adj" fmla="val 12500"/>
            </a:avLst>
          </a:prstGeom>
          <a:solidFill>
            <a:srgbClr val="FFFFFF">
              <a:alpha val="0"/>
            </a:srgbClr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27»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87127" y="440093"/>
            <a:ext cx="40697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819525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552">
        <p14:prism/>
      </p:transition>
    </mc:Choice>
    <mc:Fallback xmlns="">
      <p:transition spd="slow" advTm="6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3627"/>
            <a:ext cx="7467600" cy="70609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на этапе завершения дошкольного образования: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60648"/>
            <a:ext cx="8501122" cy="6383062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Способен сотрудничать и выполнять как лидерские, так и исполнительские функции в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Проявляет </a:t>
            </a:r>
            <a:r>
              <a:rPr lang="ru-RU" sz="1300" b="1" dirty="0" err="1" smtClean="0"/>
              <a:t>эмпатию</a:t>
            </a:r>
            <a:r>
              <a:rPr lang="ru-RU" sz="1300" b="1" dirty="0" smtClean="0"/>
              <a:t> по отношению к другим людям, готовность прийти на помощь тем, кто в этом нуждается.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Проявляет умение слышать других и стремление быть понятым другими.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0070C0"/>
                </a:solidFill>
              </a:rPr>
              <a:t>      складываются предпосылки грамотности.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>
              <a:spcBef>
                <a:spcPts val="0"/>
              </a:spcBef>
            </a:pP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576">
        <p14:prism/>
      </p:transition>
    </mc:Choice>
    <mc:Fallback xmlns="">
      <p:transition spd="slow" advTm="195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14332"/>
            <a:ext cx="8280920" cy="6143668"/>
          </a:xfrm>
        </p:spPr>
        <p:txBody>
          <a:bodyPr>
            <a:normAutofit fontScale="47500" lnSpcReduction="20000"/>
          </a:bodyPr>
          <a:lstStyle/>
          <a:p>
            <a:pPr lvl="0" algn="just">
              <a:spcBef>
                <a:spcPts val="0"/>
              </a:spcBef>
            </a:pPr>
            <a:r>
              <a:rPr lang="ru-RU" sz="2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lvl="0" algn="just">
              <a:spcBef>
                <a:spcPts val="0"/>
              </a:spcBef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ответственность за начатое дело.</a:t>
            </a:r>
          </a:p>
          <a:p>
            <a:pPr lvl="0" algn="just">
              <a:spcBef>
                <a:spcPts val="0"/>
              </a:spcBef>
            </a:pPr>
            <a:r>
              <a:rPr lang="ru-RU" sz="2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новому, то есть проявляет желание узнавать новое, самостоятельно добывать новые знания; положительно относится к обучению в школе.</a:t>
            </a:r>
          </a:p>
          <a:p>
            <a:pPr lvl="0" algn="just">
              <a:spcBef>
                <a:spcPts val="0"/>
              </a:spcBef>
            </a:pPr>
            <a:r>
              <a:rPr lang="ru-RU" sz="2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уважение к жизни (в различных ее формах) и заботу об окружающей среде.</a:t>
            </a:r>
          </a:p>
          <a:p>
            <a:pPr lvl="0" algn="just">
              <a:spcBef>
                <a:spcPts val="0"/>
              </a:spcBef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pPr lvl="0" algn="just">
              <a:spcBef>
                <a:spcPts val="0"/>
              </a:spcBef>
            </a:pPr>
            <a:r>
              <a:rPr lang="ru-RU" sz="2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pPr lvl="0" algn="just">
              <a:spcBef>
                <a:spcPts val="0"/>
              </a:spcBef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первичные представления о себе, семье, традиционных семейных ценностях, включая традиционные </a:t>
            </a:r>
            <a:r>
              <a:rPr lang="ru-RU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гендерные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ориентации, проявляет уважение к своему и противоположному полу.</a:t>
            </a:r>
          </a:p>
          <a:p>
            <a:pPr lvl="0" algn="just">
              <a:spcBef>
                <a:spcPts val="0"/>
              </a:spcBef>
            </a:pPr>
            <a:r>
              <a:rPr lang="ru-RU" sz="2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младших.</a:t>
            </a:r>
          </a:p>
          <a:p>
            <a:pPr lvl="0" algn="just">
              <a:spcBef>
                <a:spcPts val="0"/>
              </a:spcBef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на этапе завершения дошкольного образования: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123">
        <p14:prism/>
      </p:transition>
    </mc:Choice>
    <mc:Fallback xmlns="">
      <p:transition spd="slow" advTm="191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52" y="404664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072494" cy="55452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общее содержание Программы, обеспечивающее полноценное развитие личности детей.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него входит: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вариативных форм, способов, методов и средств реализации программы;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образовательной деятельности по профессиональной коррекции нарушений развития детей;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особенности взаимодействия педагогического коллектива с семьями воспитанников;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взаимодействие с социальными институтами детства;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вариативная часть программы.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257">
        <p14:prism/>
      </p:transition>
    </mc:Choice>
    <mc:Fallback xmlns="">
      <p:transition spd="slow" advTm="112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55056"/>
            <a:ext cx="7978413" cy="13038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Образовательные области, обеспечивающие разностороннее развитие детей по ФГОС ДО: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908491" y="1621638"/>
            <a:ext cx="3384550" cy="7191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Физическое развитие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000628" y="4786322"/>
            <a:ext cx="3027756" cy="1223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Художественно-</a:t>
            </a:r>
          </a:p>
          <a:p>
            <a:pPr algn="ctr"/>
            <a:r>
              <a:rPr lang="ru-RU" sz="2400" b="1" dirty="0"/>
              <a:t>эстетическое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000628" y="3071810"/>
            <a:ext cx="3589345" cy="121444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 </a:t>
            </a:r>
            <a:r>
              <a:rPr lang="ru-RU" sz="2400" b="1" dirty="0"/>
              <a:t>Познавательное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331640" y="4714884"/>
            <a:ext cx="3118104" cy="128588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Речевое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611560" y="3071810"/>
            <a:ext cx="3600400" cy="122079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Социально-</a:t>
            </a:r>
          </a:p>
          <a:p>
            <a:pPr algn="ctr"/>
            <a:r>
              <a:rPr lang="ru-RU" sz="2400" b="1" dirty="0"/>
              <a:t>коммуникативное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cxnSp>
        <p:nvCxnSpPr>
          <p:cNvPr id="24588" name="AutoShape 12"/>
          <p:cNvCxnSpPr>
            <a:cxnSpLocks noChangeShapeType="1"/>
            <a:stCxn id="24580" idx="1"/>
            <a:endCxn id="24587" idx="0"/>
          </p:cNvCxnSpPr>
          <p:nvPr/>
        </p:nvCxnSpPr>
        <p:spPr bwMode="auto">
          <a:xfrm flipH="1">
            <a:off x="2411760" y="1981207"/>
            <a:ext cx="496731" cy="10906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0" name="AutoShape 14"/>
          <p:cNvCxnSpPr>
            <a:cxnSpLocks noChangeShapeType="1"/>
            <a:stCxn id="24580" idx="2"/>
            <a:endCxn id="24580" idx="2"/>
          </p:cNvCxnSpPr>
          <p:nvPr/>
        </p:nvCxnSpPr>
        <p:spPr bwMode="auto">
          <a:xfrm>
            <a:off x="4600766" y="2340776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2" name="AutoShape 16"/>
          <p:cNvCxnSpPr>
            <a:cxnSpLocks noChangeShapeType="1"/>
            <a:stCxn id="24580" idx="3"/>
            <a:endCxn id="24585" idx="0"/>
          </p:cNvCxnSpPr>
          <p:nvPr/>
        </p:nvCxnSpPr>
        <p:spPr bwMode="auto">
          <a:xfrm>
            <a:off x="6293041" y="1981207"/>
            <a:ext cx="502260" cy="10906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3" name="AutoShape 17"/>
          <p:cNvCxnSpPr>
            <a:cxnSpLocks noChangeShapeType="1"/>
          </p:cNvCxnSpPr>
          <p:nvPr/>
        </p:nvCxnSpPr>
        <p:spPr bwMode="auto">
          <a:xfrm rot="16200000" flipH="1">
            <a:off x="2035951" y="4321975"/>
            <a:ext cx="428628" cy="357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4" name="AutoShape 18"/>
          <p:cNvCxnSpPr>
            <a:cxnSpLocks noChangeShapeType="1"/>
            <a:endCxn id="24584" idx="1"/>
          </p:cNvCxnSpPr>
          <p:nvPr/>
        </p:nvCxnSpPr>
        <p:spPr bwMode="auto">
          <a:xfrm>
            <a:off x="4429124" y="5286388"/>
            <a:ext cx="571504" cy="1119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5" name="AutoShape 19"/>
          <p:cNvCxnSpPr>
            <a:cxnSpLocks noChangeShapeType="1"/>
          </p:cNvCxnSpPr>
          <p:nvPr/>
        </p:nvCxnSpPr>
        <p:spPr bwMode="auto">
          <a:xfrm flipV="1">
            <a:off x="6858016" y="4286256"/>
            <a:ext cx="571504" cy="5000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831">
        <p14:prism/>
      </p:transition>
    </mc:Choice>
    <mc:Fallback xmlns="">
      <p:transition spd="slow" advTm="68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56"/>
            <a:ext cx="7467600" cy="1699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«ФИЗИЧЕСКОЕ РАЗВИТИЕ»: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4664"/>
            <a:ext cx="8286808" cy="623904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endParaRPr lang="ru-RU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здорового, жизнерадостного, жизнестойкого, физически совершенного, гармонически и творчески развитого ребёнка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физического развития: </a:t>
            </a:r>
            <a:endParaRPr lang="ru-RU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Оздоровительные:</a:t>
            </a:r>
            <a:endParaRPr lang="ru-RU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формирование правильной осанки; развитие гармоничного телосложения; развитие мышц лица, туловища, ног, рук, плечевого пояса, кистей, пальцев, шеи, глаз, внутренних органов </a:t>
            </a:r>
          </a:p>
          <a:p>
            <a:pPr algn="just"/>
            <a:r>
              <a:rPr lang="ru-RU" sz="2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формирование двигательных умений и навыков; развитие психофизических качеств (быстроты, силы, гибкости, выносливости, глазомера, ловкости); развитие двигательных способностей (функции равновесия, координации движений)  </a:t>
            </a:r>
          </a:p>
          <a:p>
            <a:pPr algn="just"/>
            <a:r>
              <a:rPr lang="ru-RU" sz="2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формирование потребности в ежедневных физических упражнениях; воспитание умения рационально использовать физические упражнения в самостоятельной двигательной деятельности; приобретение грации, пластичности, выразительности движений; воспитание самостоятельности, инициативности, самоорганизации, взаимопомощи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физическому развитию детей в дошкольном учреждении:</a:t>
            </a:r>
            <a:endParaRPr lang="ru-RU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связанной с выполнением упражнений, направленных на развитие физических качеств (координация, гибкость)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способствующей правильному формированию опорно-двигательной системы организма, развитию равновесия, координации движения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активности, способствующей развитию крупной и мелкой моторики обеих рук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связанной с правильным, не наносящим ущерб организму выполнением основных движений (ходьба, бег, мягкие прыжки, повороты в стороны)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некоторых видах спорта; овладение подвижными играми с правилами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целенаправленности и </a:t>
            </a:r>
            <a:r>
              <a:rPr lang="ru-RU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двигательной сфере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ценностей здорового образа жизни; овладение его элементарными нормами и правилами </a:t>
            </a:r>
          </a:p>
          <a:p>
            <a:pPr algn="just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(в питании, двигательном режиме, закаливании, при формировании полезных привычек и др.)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3" y="5590228"/>
            <a:ext cx="1755370" cy="1244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720">
        <p14:prism/>
      </p:transition>
    </mc:Choice>
    <mc:Fallback xmlns="">
      <p:transition spd="slow" advTm="97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40466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5925272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позитивная социализация детей дошкольного возраста; приобщение детей к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нормам, традициям семьи, общества и государства; формирование основ безопасности.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социально-коммуникативного развития по ФГОС ДО: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норм и ценностей, принятых в обществе, включая моральные и нравственные ценности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общения и взаимодействия ребёнка со взрослыми и сверстниками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самостоятельности, целенаправленности 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собственных действий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социального и эмоционального интеллекта, эмоциональной отзывчивости, сопереживания; формирование готовности к совместной деятельности со сверстниками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уважительного отношения и чувства принадлежности к своей семье и к сообществу детей и взрослых в организации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безопасного поведения в быту, в социуме, природе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социально-коммуникативному развитию детей в дошкольном учреждении: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Социализация, развитие общения, нравственное воспитание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в семье и сообществе, патриотическое воспитание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Самообслуживание, самостоятельность, трудовое воспитание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безопасности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789041"/>
            <a:ext cx="3575720" cy="3068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270">
        <p14:prism/>
      </p:transition>
    </mc:Choice>
    <mc:Fallback xmlns="">
      <p:transition spd="slow" advTm="112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532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«РЕЧЕВОЕ РАЗВИТИЕ»: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115328" cy="6069288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/>
              <a:t>Основная цель: </a:t>
            </a:r>
            <a:r>
              <a:rPr lang="ru-RU" sz="1400" dirty="0" smtClean="0"/>
              <a:t>развитие свободного общения с взрослыми и детьми, овладение конструктивными способами и средствами взаимодействия с окружающими.</a:t>
            </a:r>
          </a:p>
          <a:p>
            <a:pPr algn="just"/>
            <a:r>
              <a:rPr lang="ru-RU" sz="1400" b="1" dirty="0" smtClean="0"/>
              <a:t>Задачи речевого развития по ФГОС ДО:</a:t>
            </a:r>
            <a:endParaRPr lang="ru-RU" sz="1400" dirty="0" smtClean="0"/>
          </a:p>
          <a:p>
            <a:pPr algn="just"/>
            <a:r>
              <a:rPr lang="ru-RU" sz="1400" dirty="0" smtClean="0"/>
              <a:t>Владение речью как средством общения и культуры</a:t>
            </a:r>
          </a:p>
          <a:p>
            <a:pPr algn="just"/>
            <a:r>
              <a:rPr lang="ru-RU" sz="1400" dirty="0" smtClean="0"/>
              <a:t>Обогащение активного словаря</a:t>
            </a:r>
          </a:p>
          <a:p>
            <a:pPr algn="just"/>
            <a:r>
              <a:rPr lang="ru-RU" sz="1400" dirty="0" smtClean="0"/>
              <a:t>Развитие связной, грамматически правильной диалогической и монологической речи</a:t>
            </a:r>
          </a:p>
          <a:p>
            <a:pPr algn="just"/>
            <a:r>
              <a:rPr lang="ru-RU" sz="1400" dirty="0" smtClean="0"/>
              <a:t>Развитие речевого творчества</a:t>
            </a:r>
          </a:p>
          <a:p>
            <a:pPr algn="just"/>
            <a:r>
              <a:rPr lang="ru-RU" sz="1400" dirty="0" smtClean="0"/>
              <a:t>Развитие звуковой и интонационной культуры речи, фонематического слуха</a:t>
            </a:r>
          </a:p>
          <a:p>
            <a:pPr algn="just"/>
            <a:r>
              <a:rPr lang="ru-RU" sz="1400" dirty="0" smtClean="0"/>
              <a:t>Знакомство с книжной культурой, детской литературой, понимание на слух текстов различных жанров детской литературы</a:t>
            </a:r>
          </a:p>
          <a:p>
            <a:pPr algn="just"/>
            <a:r>
              <a:rPr lang="ru-RU" sz="1400" dirty="0" smtClean="0"/>
              <a:t>Формирование звуковой аналитико-синтетической активности как предпосылки обучения грамоте</a:t>
            </a:r>
          </a:p>
          <a:p>
            <a:pPr algn="just"/>
            <a:r>
              <a:rPr lang="ru-RU" sz="1400" b="1" dirty="0" smtClean="0"/>
              <a:t>Основные направления работы по развитию речи детей в дошкольном учреждении:</a:t>
            </a:r>
            <a:endParaRPr lang="ru-RU" sz="1400" dirty="0" smtClean="0"/>
          </a:p>
          <a:p>
            <a:pPr algn="just"/>
            <a:r>
              <a:rPr lang="ru-RU" sz="1400" i="1" dirty="0" smtClean="0"/>
              <a:t>Развитие словаря</a:t>
            </a:r>
            <a:r>
              <a:rPr lang="ru-RU" sz="1400" dirty="0" smtClean="0"/>
              <a:t> (освоение значений слов и их уместное употребление в соответствии с контекстом высказывания, ситуацией, в которой происходит общение)</a:t>
            </a:r>
          </a:p>
          <a:p>
            <a:pPr algn="just"/>
            <a:r>
              <a:rPr lang="ru-RU" sz="1400" i="1" dirty="0" smtClean="0"/>
              <a:t>Воспитание звуковой культуры речи</a:t>
            </a:r>
            <a:r>
              <a:rPr lang="ru-RU" sz="1400" dirty="0" smtClean="0"/>
              <a:t> (развитие восприятия звуков родной речи и произношения)</a:t>
            </a:r>
          </a:p>
          <a:p>
            <a:pPr algn="just"/>
            <a:r>
              <a:rPr lang="ru-RU" sz="1400" i="1" dirty="0" smtClean="0"/>
              <a:t>Воспитание интереса и любви к чтению, развитие литературной речи</a:t>
            </a:r>
            <a:endParaRPr lang="ru-RU" sz="1400" dirty="0" smtClean="0"/>
          </a:p>
          <a:p>
            <a:pPr algn="just"/>
            <a:r>
              <a:rPr lang="ru-RU" sz="1400" i="1" dirty="0" smtClean="0"/>
              <a:t>Развитие связной речи</a:t>
            </a:r>
            <a:r>
              <a:rPr lang="ru-RU" sz="1400" dirty="0" smtClean="0"/>
              <a:t> (диалогическая (разговорная) речь, монологическая речь (рассказывание))</a:t>
            </a:r>
          </a:p>
          <a:p>
            <a:pPr algn="just"/>
            <a:r>
              <a:rPr lang="ru-RU" sz="1400" i="1" dirty="0" smtClean="0"/>
              <a:t>Практическое овладение воспитанниками нормами речи </a:t>
            </a:r>
            <a:r>
              <a:rPr lang="ru-RU" sz="1400" dirty="0" smtClean="0"/>
              <a:t>(способствование развитию речи как средства общения)</a:t>
            </a:r>
          </a:p>
          <a:p>
            <a:pPr algn="just"/>
            <a:r>
              <a:rPr lang="ru-RU" sz="1400" i="1" dirty="0" smtClean="0"/>
              <a:t>Формирование грамматического строя речи</a:t>
            </a:r>
            <a:r>
              <a:rPr lang="ru-RU" sz="1400" dirty="0" smtClean="0"/>
              <a:t> (морфология (изменение слов по родам, числам, </a:t>
            </a:r>
          </a:p>
          <a:p>
            <a:pPr algn="just">
              <a:buNone/>
            </a:pPr>
            <a:r>
              <a:rPr lang="ru-RU" sz="1400" dirty="0" smtClean="0"/>
              <a:t>      падежам), синтаксис (освоение различных типов словосочетаний и предложений), словообразование)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632243"/>
            <a:ext cx="3352456" cy="1413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405">
        <p14:prism/>
      </p:transition>
    </mc:Choice>
    <mc:Fallback xmlns="">
      <p:transition spd="slow" advTm="134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78" y="110319"/>
            <a:ext cx="6798734" cy="35081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РАЗВИТИЕ»: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1137"/>
            <a:ext cx="8043890" cy="6012815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ознакомление с окружающим социальным миром, с природой и природными явлениями; формирование целостной картины мира; формирование элементарных математических представлений; развитие познавательно-исследовательской деятельности.</a:t>
            </a:r>
          </a:p>
          <a:p>
            <a:pPr algn="just"/>
            <a:r>
              <a:rPr lang="ru-RU" sz="1200" b="1" dirty="0" smtClean="0"/>
              <a:t>Задачи познавательного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Развитие интересов детей, любознательности и познавательной мотивации</a:t>
            </a:r>
          </a:p>
          <a:p>
            <a:pPr algn="just"/>
            <a:r>
              <a:rPr lang="ru-RU" sz="1200" dirty="0" smtClean="0"/>
              <a:t>Формирование познавательных действий, становление сознания</a:t>
            </a:r>
          </a:p>
          <a:p>
            <a:pPr algn="just"/>
            <a:r>
              <a:rPr lang="ru-RU" sz="1200" dirty="0" smtClean="0"/>
              <a:t>Развитие воображения и творческой активности</a:t>
            </a:r>
          </a:p>
          <a:p>
            <a:pPr algn="just"/>
            <a:r>
              <a:rPr lang="ru-RU" sz="1200" dirty="0" smtClean="0"/>
              <a:t>Формирование первичных представлений о себе, других людях</a:t>
            </a:r>
          </a:p>
          <a:p>
            <a:pPr algn="just"/>
            <a:r>
              <a:rPr lang="ru-RU" sz="1200" dirty="0" smtClean="0"/>
              <a:t>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</a:r>
          </a:p>
          <a:p>
            <a:pPr algn="just"/>
            <a:r>
              <a:rPr lang="ru-RU" sz="1200" dirty="0" smtClean="0"/>
              <a:t>Формирование первичных представлений о малой Родине и Отечестве, представлений о </a:t>
            </a:r>
            <a:r>
              <a:rPr lang="ru-RU" sz="1200" dirty="0" err="1" smtClean="0"/>
              <a:t>социокультурных</a:t>
            </a:r>
            <a:r>
              <a:rPr lang="ru-RU" sz="1200" dirty="0" smtClean="0"/>
              <a:t> ценностях нашего народа, об отечественных традициях и праздниках, о планете Земля как общем доме людей, о многообразии стран и народов мира</a:t>
            </a:r>
          </a:p>
          <a:p>
            <a:pPr algn="just"/>
            <a:r>
              <a:rPr lang="ru-RU" sz="1200" dirty="0" smtClean="0"/>
              <a:t>Формирование первичных представлений об особенностях природы</a:t>
            </a:r>
          </a:p>
          <a:p>
            <a:pPr algn="just"/>
            <a:r>
              <a:rPr lang="ru-RU" sz="1200" b="1" dirty="0" smtClean="0"/>
              <a:t>Основные направления работы по познавательному развитию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познавательно-исследовательской деятельности</a:t>
            </a:r>
            <a:endParaRPr lang="ru-RU" sz="1200" dirty="0" smtClean="0"/>
          </a:p>
          <a:p>
            <a:pPr algn="just"/>
            <a:r>
              <a:rPr lang="ru-RU" sz="1200" i="1" dirty="0" smtClean="0"/>
              <a:t>Приобщение к </a:t>
            </a:r>
            <a:r>
              <a:rPr lang="ru-RU" sz="1200" i="1" dirty="0" err="1" smtClean="0"/>
              <a:t>социокультурным</a:t>
            </a:r>
            <a:r>
              <a:rPr lang="ru-RU" sz="1200" i="1" dirty="0" smtClean="0"/>
              <a:t> ценностям</a:t>
            </a:r>
            <a:endParaRPr lang="ru-RU" sz="1200" dirty="0" smtClean="0"/>
          </a:p>
          <a:p>
            <a:pPr algn="just"/>
            <a:r>
              <a:rPr lang="ru-RU" sz="1200" i="1" dirty="0" smtClean="0"/>
              <a:t>Формирование элементарных математических представлений</a:t>
            </a:r>
            <a:endParaRPr lang="ru-RU" sz="1200" dirty="0" smtClean="0"/>
          </a:p>
          <a:p>
            <a:pPr algn="just"/>
            <a:r>
              <a:rPr lang="ru-RU" sz="1200" i="1" dirty="0" smtClean="0"/>
              <a:t>Ознакомление с миром природы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 descr="C:\Documents and Settings\Администратор\Рабочий стол\материалы из интернета\разное\анимашки\0a70a813e6efd7a4ff1cccca73be74c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7" y="980728"/>
            <a:ext cx="2426312" cy="20772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645">
        <p14:prism/>
      </p:transition>
    </mc:Choice>
    <mc:Fallback xmlns="">
      <p:transition spd="slow" advTm="12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5801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115328" cy="5925272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к эстетической стороне окружающей действительности; развитие эстетических чувств детей; развитие детского художественного творчества, интереса к самостоятельной творческой деятельности.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художественно-эстетического развития по ФГОС ДО: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предпосылок ценностно-смыслового восприятия и понимания произведений искусства, мира природы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музыки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Восприятие художественной литературы, фольклора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самостоятельной творческой деятельности (изобразительной, конструктивно-модельной, музыкальной и др.)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художественно-эстетическому развитию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дошкольном учреждении: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искусству; Изобразительная деятельность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Конструктивно-модельная  деятельность; Музыкальная  деятельность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941168"/>
            <a:ext cx="2574454" cy="1415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285">
        <p14:prism/>
      </p:transition>
    </mc:Choice>
    <mc:Fallback xmlns="">
      <p:transition spd="slow" advTm="132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Направления взаимодействия с семьями воспитанников: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686698" y="1298224"/>
            <a:ext cx="65776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644503" y="2030646"/>
            <a:ext cx="7929618" cy="1470603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644503" y="2169537"/>
            <a:ext cx="757242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ВЗАИМОПОЗНАНИЕ И ВЗАИМОИНФОРМИРОВАНИЕ </a:t>
            </a:r>
          </a:p>
          <a:p>
            <a:pPr algn="ctr">
              <a:lnSpc>
                <a:spcPct val="9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sz="1400" dirty="0" smtClean="0"/>
              <a:t>беседы, консультации, буклеты, памятки, папки-передвижки, анкетирование, посещение семей на дому, сбор сведений о семье, проведение Дней открытых дверей, информирование через сайт ДОУ)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452788" y="1308664"/>
            <a:ext cx="636883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623118" y="3533645"/>
            <a:ext cx="7929618" cy="135732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623118" y="4933676"/>
            <a:ext cx="7929618" cy="134193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201112" y="3745681"/>
            <a:ext cx="6634339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НЕПРЕРЫВНОЕ ОБРАЗОВАНИЕ ВОСПИТЫВАЮЩИХ ВЗРОСЛЫХ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(родительские собрания, семинары-практикумы, тренинги, 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мастер-классы, круглые столы)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073131" y="5143730"/>
            <a:ext cx="714380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СОВМЕСТНАЯ ДЕЯТЕЛЬНОСТЬ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ПЕДАГОГОВ, РОДИТЕЛЕЙ, ДЕТЕЙ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(участие в проектной деятельности, праздники, фестивали, совместные походы и экскурсии, выставки, совместное участие в конкурсах)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2">
        <p14:prism/>
      </p:transition>
    </mc:Choice>
    <mc:Fallback xmlns="">
      <p:transition spd="slow" advTm="90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764704"/>
            <a:ext cx="4248472" cy="5475228"/>
          </a:xfrm>
        </p:spPr>
        <p:txBody>
          <a:bodyPr>
            <a:noAutofit/>
          </a:bodyPr>
          <a:lstStyle/>
          <a:p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Полное название:</a:t>
            </a:r>
            <a:br>
              <a:rPr lang="ru-RU" sz="2300" dirty="0" smtClean="0"/>
            </a:br>
            <a:r>
              <a:rPr lang="ru-RU" sz="2300" dirty="0" smtClean="0"/>
              <a:t> </a:t>
            </a:r>
            <a:r>
              <a:rPr lang="ru-RU" sz="2800" b="1" dirty="0" smtClean="0"/>
              <a:t>Основная образовательная программа дошкольной муниципального бюджетного дошкольного образовательного учреждения «Детский сад № 27». </a:t>
            </a:r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300" dirty="0" smtClean="0"/>
              <a:t>Сокращённое название: </a:t>
            </a:r>
            <a:br>
              <a:rPr lang="ru-RU" sz="2300" dirty="0" smtClean="0"/>
            </a:br>
            <a:r>
              <a:rPr lang="ru-RU" sz="2300" b="1" dirty="0" smtClean="0"/>
              <a:t>ООП ДОУ </a:t>
            </a:r>
            <a:br>
              <a:rPr lang="ru-RU" sz="2300" b="1" dirty="0" smtClean="0"/>
            </a:br>
            <a:r>
              <a:rPr lang="ru-RU" sz="2300" b="1" dirty="0" smtClean="0"/>
              <a:t>Ориентирована на детей в возрасте от 2 до 8 лет.</a:t>
            </a:r>
            <a:br>
              <a:rPr lang="ru-RU" sz="2300" b="1" dirty="0" smtClean="0"/>
            </a:br>
            <a:endParaRPr lang="ru-RU" sz="23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46762"/>
            <a:ext cx="3816425" cy="60065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88">
        <p14:prism/>
      </p:transition>
    </mc:Choice>
    <mc:Fallback xmlns="">
      <p:transition spd="slow" advTm="72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7" y="-171400"/>
            <a:ext cx="6798734" cy="1303867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 раздела: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686700" cy="55652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включает в себя: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методическими материалами и средствами обучения и воспитания;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режима пребывания детей в ДОО;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традиционных событий, праздников, мероприятий;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и комплексно-тематическое планирование образовательной деятельности;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развивающей предметно-пространственной среды.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598">
        <p14:prism/>
      </p:transition>
    </mc:Choice>
    <mc:Fallback xmlns="">
      <p:transition spd="slow" advTm="245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972452" cy="534920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и почтовый адрес:</a:t>
            </a:r>
          </a:p>
          <a:p>
            <a:pPr algn="ctr"/>
            <a:endParaRPr lang="ru-RU" sz="3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153021, </a:t>
            </a:r>
            <a:r>
              <a:rPr lang="ru-RU" sz="3200" u="sng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г.Иваново</a:t>
            </a: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ул. Льва Толстого , д.12/3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+7(493)-238-54-79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E-mail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dou</a:t>
            </a: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27@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ivedu</a:t>
            </a: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32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32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Информационный сайт ДОУ: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dou27.ivedu.ru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757">
        <p14:prism/>
      </p:transition>
    </mc:Choice>
    <mc:Fallback xmlns="">
      <p:transition spd="slow" advTm="67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4422"/>
            <a:ext cx="8229600" cy="1422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Georgia" pitchFamily="18" charset="0"/>
              </a:rPr>
              <a:t>Спасибо за внимание!</a:t>
            </a:r>
            <a:br>
              <a:rPr lang="ru-RU" sz="48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/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375989"/>
            <a:ext cx="6715969" cy="4929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273">
        <p14:prism/>
      </p:transition>
    </mc:Choice>
    <mc:Fallback xmlns="">
      <p:transition spd="slow" advTm="52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500726" cy="671514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620686"/>
            <a:ext cx="4647460" cy="595156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разработана на основе </a:t>
            </a:r>
          </a:p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(ФГОС ДО) (Приказ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№ 1155 от    17 октября 2013г) </a:t>
            </a:r>
          </a:p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 учётом примерной общеобразовательной программы дошкольного образования «От рождения до школы» под редакцией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Т.С.Комаровой, М.А.Васильевой.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IMG_8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3585" y="620687"/>
            <a:ext cx="3410863" cy="561924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436">
        <p14:prism/>
      </p:transition>
    </mc:Choice>
    <mc:Fallback xmlns="">
      <p:transition spd="slow" advTm="84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образовательной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Bodoni MT"/>
                <a:cs typeface="Times New Roman" panose="02020603050405020304" pitchFamily="18" charset="0"/>
              </a:rPr>
              <a:t> программы: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684824" y="1049523"/>
            <a:ext cx="477560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r>
              <a:rPr lang="ru-RU" sz="2000" dirty="0"/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социального статуса дошкольного образования;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единства образовательного пространства Российской Федерации относительно уровня дошкольного образования.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  <a:tab pos="8096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3"/>
            <a:ext cx="3073264" cy="51151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631">
        <p14:prism/>
      </p:transition>
    </mc:Choice>
    <mc:Fallback xmlns="">
      <p:transition spd="slow" advTm="116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84584" y="836712"/>
            <a:ext cx="9145016" cy="5751528"/>
          </a:xfrm>
        </p:spPr>
        <p:txBody>
          <a:bodyPr>
            <a:normAutofit/>
          </a:bodyPr>
          <a:lstStyle/>
          <a:p>
            <a:pPr lvl="3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охрана и укрепление физического и психического здоровья детей,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их эмоционального благополучия;</a:t>
            </a:r>
          </a:p>
          <a:p>
            <a:pPr lvl="3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равные возможности для полноценного развития каждого ребенка в период дошкольного детства;</a:t>
            </a:r>
          </a:p>
          <a:p>
            <a:pPr lvl="3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благоприятные условия развития детей в соответствии с их возрастными и индивидуальными особенностями, развивать способности и творческий потенциал каждого ребенка.</a:t>
            </a:r>
          </a:p>
          <a:p>
            <a:pPr lvl="3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объединить обучение и воспитание в целостный образовательный процесс на основе духовно-нравственных и социокультурных ценностей;</a:t>
            </a:r>
          </a:p>
          <a:p>
            <a:pPr lvl="3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общую культуру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</a:t>
            </a:r>
          </a:p>
          <a:p>
            <a:pPr lvl="3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социокультурную среду, соответствующей возрастным, индивидуальным, психологическим и физиологическим особенностям детей;</a:t>
            </a:r>
          </a:p>
          <a:p>
            <a:pPr lvl="3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психолого-педагогическую поддержку семьи и повышать компетентности родителей (законных представителей) в вопросах развития и образования, охраны и укрепления здоровья детей.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734">
        <p14:prism/>
      </p:transition>
    </mc:Choice>
    <mc:Fallback xmlns="">
      <p:transition spd="slow" advTm="137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319868" cy="1233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соответствии с требованиями ФГОС ДО программа состоит из двух частей: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52384"/>
            <a:ext cx="7920880" cy="13623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Обязательная часть ( объем не менее 60% от её общего объёма)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1762" y="3657600"/>
            <a:ext cx="4014790" cy="27717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Вариативная часть (часть, формируемая участниками образовательных отношений) – не более 40%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19600" y="1471385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81500" y="3237645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618645"/>
            <a:ext cx="2415212" cy="2810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147">
        <p14:prism/>
      </p:transition>
    </mc:Choice>
    <mc:Fallback xmlns="">
      <p:transition spd="slow" advTm="91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Образовательная программа ДОО 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включает три основных раздела: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539630" y="1668469"/>
            <a:ext cx="979006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857224" y="2500306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1500166" y="2708920"/>
            <a:ext cx="638420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ЦЕЛЕВОЙ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213129" y="1668468"/>
            <a:ext cx="108012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785786" y="3929066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810597" y="5373216"/>
            <a:ext cx="7337675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575673" y="4159150"/>
            <a:ext cx="62730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СОДЕРЖАТЕЛЬНЫЙ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651873" y="5451036"/>
            <a:ext cx="61206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ОРГАНИЗАЦИОННЫЙ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65">
        <p14:prism/>
      </p:transition>
    </mc:Choice>
    <mc:Fallback xmlns="">
      <p:transition spd="slow" advTm="62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/>
              <a:t>Содержание целевого раздела: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032976" cy="5572164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себя: пояснительную записку, цели и задачи программы, принципы и подходы к её формированию, характеристики особенностей развития детей, а также планируемые результаты освоения программы. Результаты освоения образовательной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на этапе завершения уровня дошкольного 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682">
        <p14:prism/>
      </p:transition>
    </mc:Choice>
    <mc:Fallback xmlns="">
      <p:transition spd="slow" advTm="106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524916"/>
            <a:ext cx="7972452" cy="3117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образования в младенческом и раннем возрасте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620688"/>
            <a:ext cx="8572560" cy="623731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18 предметами, стремится проявлять настойчивость в достижении результата своих действий.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Проявляет отрицательное отношение к грубости, жадности.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группе)); имеет первичные представления об элементарных правилах поведения в детском саду, дома, на улице и старается соблюдать их.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    Стремится к общению со взрослыми и активно подражает им в движениях и действиях; появляются игры, в                      которых ребенок воспроизводит действия взрослого. Эмоционально откликается на игру, предложенную взрослым, принимает игровую задачу.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Проявляет интерес к окружающему миру природы, с интересом участвует в сезонных наблюдениях.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 пониманием следит за действиями героев кукольного театра; проявляет желание участвовать в театрализованных и сюжетно-ролевых играх.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 Проявляет интерес к продуктивной деятельности (рисование, лепка, конструирование, аппликация).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У ребенка развита крупная моторика, он стремится осваивать раз- личные виды движений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b="1" dirty="0" smtClean="0"/>
              <a:t>       (бег, лазанье, перешагивание и пр.). С интересом участвует в подвижных играх с простым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b="1" dirty="0" smtClean="0"/>
              <a:t>       содержанием, несложными движениями. </a:t>
            </a:r>
          </a:p>
          <a:p>
            <a:pPr algn="just">
              <a:spcBef>
                <a:spcPts val="0"/>
              </a:spcBef>
            </a:pP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2" descr="C:\Documents and Settings\Администратор\Рабочий стол\материалы из интернета\разное\анимашки\b07ac9fd3b78cfbac221de5d5230488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5108" y="5480878"/>
            <a:ext cx="1000132" cy="9593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441">
        <p14:prism/>
      </p:transition>
    </mc:Choice>
    <mc:Fallback xmlns="">
      <p:transition spd="slow" advTm="134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1095</TotalTime>
  <Words>2421</Words>
  <Application>Microsoft Office PowerPoint</Application>
  <PresentationFormat>Экран (4:3)</PresentationFormat>
  <Paragraphs>218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Bodoni MT</vt:lpstr>
      <vt:lpstr>Calibri</vt:lpstr>
      <vt:lpstr>Garamond</vt:lpstr>
      <vt:lpstr>Georgia</vt:lpstr>
      <vt:lpstr>Times New Roman</vt:lpstr>
      <vt:lpstr>Натуральные материалы</vt:lpstr>
      <vt:lpstr>   Краткая презентация основной образовательной программы дошкольного образования   </vt:lpstr>
      <vt:lpstr> Полное название:  Основная образовательная программа дошкольной муниципального бюджетного дошкольного образовательного учреждения «Детский сад № 27».  Сокращённое название:  ООП ДОУ  Ориентирована на детей в возрасте от 2 до 8 лет. </vt:lpstr>
      <vt:lpstr> </vt:lpstr>
      <vt:lpstr>Цель образовательной программы:</vt:lpstr>
      <vt:lpstr>Задачи программы:</vt:lpstr>
      <vt:lpstr>  </vt:lpstr>
      <vt:lpstr>Образовательная программа ДОО  включает три основных раздела:</vt:lpstr>
      <vt:lpstr>Содержание целевого раздела:</vt:lpstr>
      <vt:lpstr>Целевые ориентиры образования в младенческом и раннем возрасте: </vt:lpstr>
      <vt:lpstr>Целевые ориентиры на этапе завершения дошкольного образования: </vt:lpstr>
      <vt:lpstr>Целевые ориентиры на этапе завершения дошкольного образования: </vt:lpstr>
      <vt:lpstr>Содержательный раздел:</vt:lpstr>
      <vt:lpstr>Образовательные области, обеспечивающие разностороннее развитие детей по ФГОС ДО:</vt:lpstr>
      <vt:lpstr>ОБРАЗОВАТЕЛЬНАЯ ОБЛАСТЬ «ФИЗИЧЕСКОЕ РАЗВИТИЕ»:  </vt:lpstr>
      <vt:lpstr>ОБРАЗОВАТЕЛЬНАЯ ОБЛАСТЬ  «СОЦИАЛЬНО-КОММУНИКАТИВНОЕ РАЗВИТИЕ»:</vt:lpstr>
      <vt:lpstr>ОБРАЗОВАТЕЛЬНАЯ ОБЛАСТЬ «РЕЧЕВОЕ РАЗВИТИЕ»: </vt:lpstr>
      <vt:lpstr>ОБРАЗОВАТЕЛЬНАЯ ОБЛАСТЬ «ПОЗНАВАТЕЛЬНОЕ РАЗВИТИЕ»:</vt:lpstr>
      <vt:lpstr>ОБРАЗОВАТЕЛЬНАЯ ОБЛАСТЬ  «ХУДОЖЕСТВЕННО-ЭСТЕТИЧЕСКОЕ РАЗВИТИЕ»:</vt:lpstr>
      <vt:lpstr>Направления взаимодействия с семьями воспитанников:</vt:lpstr>
      <vt:lpstr>Содержание  организационного раздела:</vt:lpstr>
      <vt:lpstr>Контактная информация:</vt:lpstr>
      <vt:lpstr>Спасибо за внимание!    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dou27</cp:lastModifiedBy>
  <cp:revision>139</cp:revision>
  <dcterms:created xsi:type="dcterms:W3CDTF">2013-12-24T12:41:12Z</dcterms:created>
  <dcterms:modified xsi:type="dcterms:W3CDTF">2023-01-06T09:26:13Z</dcterms:modified>
</cp:coreProperties>
</file>